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710" r:id="rId5"/>
    <p:sldId id="672" r:id="rId6"/>
    <p:sldId id="711" r:id="rId7"/>
    <p:sldId id="713" r:id="rId8"/>
    <p:sldId id="715" r:id="rId9"/>
    <p:sldId id="714" r:id="rId10"/>
    <p:sldId id="717" r:id="rId11"/>
    <p:sldId id="712" r:id="rId1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EA3EEE-D470-AD06-F436-53774FA02D4F}" v="47" dt="2025-02-26T08:12:49.522"/>
    <p1510:client id="{D48BC83B-A076-1346-0B68-36155C0A88CC}" v="1141" dt="2025-02-25T17:43:19.9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C52B0A-7EEA-46EF-9FDE-24775E339CCC}" type="datetimeFigureOut">
              <a:t>26-2-2025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040F9C-7483-40C8-B94E-2E0CE6509B09}" type="slidenum">
              <a:t>‹nr.›</a:t>
            </a:fld>
            <a:endParaRPr lang="nl-NL"/>
          </a:p>
        </p:txBody>
      </p:sp>
    </p:spTree>
    <p:extLst>
      <p:ext uri="{BB962C8B-B14F-4D97-AF65-F5344CB8AC3E}">
        <p14:creationId xmlns:p14="http://schemas.microsoft.com/office/powerpoint/2010/main" val="1716590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a:t>Green facades bring nature, tranquility, and aesthetics to both exteriors and interiors. Just like a garden, a green facade changes with the seasons. In spring and summer, the greenery flourishes and grows abundantly, while in autumn and winter, nature enters a state of rest. This seasonal transformation adds value by highlighting the unique qualities of each season. This presentation shows why winter is a valuable season for green facades and how the charm of each season becomes visible.</a:t>
            </a:r>
            <a:endParaRPr lang="nl-NL"/>
          </a:p>
        </p:txBody>
      </p:sp>
      <p:sp>
        <p:nvSpPr>
          <p:cNvPr id="4" name="Tijdelijke aanduiding voor dianummer 3"/>
          <p:cNvSpPr>
            <a:spLocks noGrp="1"/>
          </p:cNvSpPr>
          <p:nvPr>
            <p:ph type="sldNum" sz="quarter" idx="5"/>
          </p:nvPr>
        </p:nvSpPr>
        <p:spPr/>
        <p:txBody>
          <a:bodyPr/>
          <a:lstStyle/>
          <a:p>
            <a:fld id="{87040F9C-7483-40C8-B94E-2E0CE6509B09}" type="slidenum">
              <a:t>1</a:t>
            </a:fld>
            <a:endParaRPr lang="nl-NL"/>
          </a:p>
        </p:txBody>
      </p:sp>
    </p:spTree>
    <p:extLst>
      <p:ext uri="{BB962C8B-B14F-4D97-AF65-F5344CB8AC3E}">
        <p14:creationId xmlns:p14="http://schemas.microsoft.com/office/powerpoint/2010/main" val="724944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0FC86-58C3-22AD-B5A8-FDDAF5F7960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7D26A67-CBE2-53C4-DBFB-7F93696230A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017151E-F7F3-BF84-6F39-ED67DCB796B5}"/>
              </a:ext>
            </a:extLst>
          </p:cNvPr>
          <p:cNvSpPr>
            <a:spLocks noGrp="1"/>
          </p:cNvSpPr>
          <p:nvPr>
            <p:ph type="body" idx="1"/>
          </p:nvPr>
        </p:nvSpPr>
        <p:spPr/>
        <p:txBody>
          <a:bodyPr/>
          <a:lstStyle/>
          <a:p>
            <a:r>
              <a:rPr lang="en-US" b="1"/>
              <a:t>The natural cycle of green facades</a:t>
            </a:r>
            <a:endParaRPr lang="nl-NL"/>
          </a:p>
          <a:p>
            <a:r>
              <a:rPr lang="en-US"/>
              <a:t>A green facade is not a static object but a living ecosystem. Like a garden or a forest, it adapts to the changing seasons. In summer, there is often an explosion of greenery and flowers, while autumn brings a more subdued color palette, and winter reveals more structure. Plants need this period of rest to prepare for new growth in spring.</a:t>
            </a:r>
            <a:endParaRPr lang="en-US">
              <a:ea typeface="Calibri"/>
              <a:cs typeface="Calibri"/>
            </a:endParaRPr>
          </a:p>
          <a:p>
            <a:r>
              <a:rPr lang="en-US"/>
              <a:t>This cycle creates a natural dynamic in the green facade. The changing seasons contribute to biodiversity and keep the vegetation healthy. The rest period in winter strengthens the plants, much like how trees shed their leaves to sprout anew in spring.</a:t>
            </a:r>
            <a:endParaRPr lang="en-US">
              <a:ea typeface="Calibri"/>
              <a:cs typeface="Calibri"/>
            </a:endParaRPr>
          </a:p>
          <a:p>
            <a:br>
              <a:rPr lang="en-US">
                <a:cs typeface="+mn-lt"/>
              </a:rPr>
            </a:br>
            <a:r>
              <a:rPr lang="en-US" b="1"/>
              <a:t>“A green facade lives with the seasons – that’s precisely what makes it so unique.”</a:t>
            </a:r>
            <a:endParaRPr lang="en-US">
              <a:ea typeface="Calibri"/>
              <a:cs typeface="Calibri"/>
            </a:endParaRPr>
          </a:p>
          <a:p>
            <a:br>
              <a:rPr lang="en-US"/>
            </a:br>
            <a:endParaRPr lang="en-US"/>
          </a:p>
          <a:p>
            <a:endParaRPr lang="nl-NL">
              <a:ea typeface="Calibri"/>
              <a:cs typeface="Calibri"/>
            </a:endParaRPr>
          </a:p>
        </p:txBody>
      </p:sp>
      <p:sp>
        <p:nvSpPr>
          <p:cNvPr id="4" name="Tijdelijke aanduiding voor dianummer 3">
            <a:extLst>
              <a:ext uri="{FF2B5EF4-FFF2-40B4-BE49-F238E27FC236}">
                <a16:creationId xmlns:a16="http://schemas.microsoft.com/office/drawing/2014/main" id="{65BEAB76-F85C-616C-02A9-2090ABE822B5}"/>
              </a:ext>
            </a:extLst>
          </p:cNvPr>
          <p:cNvSpPr>
            <a:spLocks noGrp="1"/>
          </p:cNvSpPr>
          <p:nvPr>
            <p:ph type="sldNum" sz="quarter" idx="5"/>
          </p:nvPr>
        </p:nvSpPr>
        <p:spPr/>
        <p:txBody>
          <a:bodyPr/>
          <a:lstStyle/>
          <a:p>
            <a:fld id="{D556D3CA-A224-314E-8540-A6A1ACAB5AB4}" type="slidenum">
              <a:rPr lang="nl-NL" smtClean="0"/>
              <a:t>2</a:t>
            </a:fld>
            <a:endParaRPr lang="nl-NL"/>
          </a:p>
        </p:txBody>
      </p:sp>
    </p:spTree>
    <p:extLst>
      <p:ext uri="{BB962C8B-B14F-4D97-AF65-F5344CB8AC3E}">
        <p14:creationId xmlns:p14="http://schemas.microsoft.com/office/powerpoint/2010/main" val="1998280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6A09D-2907-3568-6922-0A0E08F5687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6206487-C254-60AD-9E4B-213F8B6B351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9E7250B-A71B-039A-F46E-6E177E0F6D48}"/>
              </a:ext>
            </a:extLst>
          </p:cNvPr>
          <p:cNvSpPr>
            <a:spLocks noGrp="1"/>
          </p:cNvSpPr>
          <p:nvPr>
            <p:ph type="body" idx="1"/>
          </p:nvPr>
        </p:nvSpPr>
        <p:spPr/>
        <p:txBody>
          <a:bodyPr/>
          <a:lstStyle/>
          <a:p>
            <a:endParaRPr lang="en-US" b="1">
              <a:ea typeface="Calibri"/>
              <a:cs typeface="Calibri"/>
            </a:endParaRPr>
          </a:p>
          <a:p>
            <a:r>
              <a:rPr lang="nl-NL" b="1"/>
              <a:t>The </a:t>
            </a:r>
            <a:r>
              <a:rPr lang="nl-NL" b="1" err="1"/>
              <a:t>charm</a:t>
            </a:r>
            <a:r>
              <a:rPr lang="nl-NL" b="1"/>
              <a:t> of winter: tranquility and structure</a:t>
            </a:r>
            <a:endParaRPr lang="nl-NL">
              <a:ea typeface="Calibri"/>
              <a:cs typeface="Calibri"/>
            </a:endParaRPr>
          </a:p>
          <a:p>
            <a:r>
              <a:rPr lang="nl-NL"/>
              <a:t>In winter, </a:t>
            </a:r>
            <a:r>
              <a:rPr lang="nl-NL" err="1"/>
              <a:t>the</a:t>
            </a:r>
            <a:r>
              <a:rPr lang="nl-NL"/>
              <a:t> focus </a:t>
            </a:r>
            <a:r>
              <a:rPr lang="nl-NL" err="1"/>
              <a:t>shifts</a:t>
            </a:r>
            <a:r>
              <a:rPr lang="nl-NL"/>
              <a:t> from color and bloom to tranquility and structure. While summer represents lush growth, winter offers a more subdued appearance, emphasizing lines, shapes, and patterns. The bare branches of some climbing plants reveal the structure of the facade, while evergreen plants retain their greenery.</a:t>
            </a:r>
          </a:p>
          <a:p>
            <a:r>
              <a:rPr lang="nl-NL" err="1"/>
              <a:t>This</a:t>
            </a:r>
            <a:r>
              <a:rPr lang="nl-NL"/>
              <a:t> shift in appearance is not a loss but rather a different perspective on the beauty of nature. Winter brings a sense of calm to the streetscape and offers a serene view. Additionally, certain plants, such as Cotoneaster dammerii or Polypodium vulgare, maintain their color even during the colder months. With a thoughtful selection of plants, a green wall can remain visually appealing in every season.</a:t>
            </a:r>
          </a:p>
          <a:p>
            <a:endParaRPr lang="nl-NL">
              <a:ea typeface="Calibri"/>
              <a:cs typeface="Calibri"/>
            </a:endParaRPr>
          </a:p>
          <a:p>
            <a:r>
              <a:rPr lang="nl-NL" b="1"/>
              <a:t>The </a:t>
            </a:r>
            <a:r>
              <a:rPr lang="nl-NL" b="1" err="1"/>
              <a:t>Charm</a:t>
            </a:r>
            <a:r>
              <a:rPr lang="nl-NL" b="1"/>
              <a:t> of Winter: Tranquility and Structure</a:t>
            </a:r>
            <a:endParaRPr lang="nl-NL"/>
          </a:p>
          <a:p>
            <a:pPr marL="171450" indent="-171450">
              <a:buFont typeface="Arial"/>
              <a:buChar char="•"/>
            </a:pPr>
            <a:r>
              <a:rPr lang="nl-NL"/>
              <a:t>❄️ </a:t>
            </a:r>
            <a:r>
              <a:rPr lang="nl-NL" b="1"/>
              <a:t>Focus on Form:</a:t>
            </a:r>
            <a:r>
              <a:rPr lang="nl-NL"/>
              <a:t> Winter </a:t>
            </a:r>
            <a:r>
              <a:rPr lang="nl-NL" err="1"/>
              <a:t>highlights</a:t>
            </a:r>
            <a:r>
              <a:rPr lang="nl-NL"/>
              <a:t> </a:t>
            </a:r>
            <a:r>
              <a:rPr lang="nl-NL" err="1"/>
              <a:t>the</a:t>
            </a:r>
            <a:r>
              <a:rPr lang="nl-NL"/>
              <a:t> </a:t>
            </a:r>
            <a:r>
              <a:rPr lang="nl-NL" err="1"/>
              <a:t>structure</a:t>
            </a:r>
            <a:r>
              <a:rPr lang="nl-NL"/>
              <a:t>, </a:t>
            </a:r>
            <a:r>
              <a:rPr lang="nl-NL" err="1"/>
              <a:t>lines</a:t>
            </a:r>
            <a:r>
              <a:rPr lang="nl-NL"/>
              <a:t>, </a:t>
            </a:r>
            <a:r>
              <a:rPr lang="nl-NL" err="1"/>
              <a:t>and</a:t>
            </a:r>
            <a:r>
              <a:rPr lang="nl-NL"/>
              <a:t> </a:t>
            </a:r>
            <a:r>
              <a:rPr lang="nl-NL" err="1"/>
              <a:t>patterns</a:t>
            </a:r>
            <a:r>
              <a:rPr lang="nl-NL"/>
              <a:t> of </a:t>
            </a:r>
            <a:r>
              <a:rPr lang="nl-NL" err="1"/>
              <a:t>the</a:t>
            </a:r>
            <a:r>
              <a:rPr lang="nl-NL"/>
              <a:t> green </a:t>
            </a:r>
            <a:r>
              <a:rPr lang="nl-NL" err="1"/>
              <a:t>facade</a:t>
            </a:r>
            <a:r>
              <a:rPr lang="nl-NL"/>
              <a:t>.</a:t>
            </a:r>
          </a:p>
          <a:p>
            <a:pPr marL="171450" indent="-171450">
              <a:buFont typeface="Arial"/>
              <a:buChar char="•"/>
            </a:pPr>
            <a:r>
              <a:rPr lang="nl-NL"/>
              <a:t>🌿 </a:t>
            </a:r>
            <a:r>
              <a:rPr lang="nl-NL" b="1"/>
              <a:t>Evergreen Appeal:</a:t>
            </a:r>
            <a:r>
              <a:rPr lang="nl-NL"/>
              <a:t> </a:t>
            </a:r>
            <a:r>
              <a:rPr lang="nl-NL" err="1"/>
              <a:t>Some</a:t>
            </a:r>
            <a:r>
              <a:rPr lang="nl-NL"/>
              <a:t> </a:t>
            </a:r>
            <a:r>
              <a:rPr lang="nl-NL" err="1"/>
              <a:t>plants</a:t>
            </a:r>
            <a:r>
              <a:rPr lang="nl-NL"/>
              <a:t> </a:t>
            </a:r>
            <a:r>
              <a:rPr lang="nl-NL" err="1"/>
              <a:t>retain</a:t>
            </a:r>
            <a:r>
              <a:rPr lang="nl-NL"/>
              <a:t> </a:t>
            </a:r>
            <a:r>
              <a:rPr lang="nl-NL" err="1"/>
              <a:t>their</a:t>
            </a:r>
            <a:r>
              <a:rPr lang="nl-NL"/>
              <a:t> </a:t>
            </a:r>
            <a:r>
              <a:rPr lang="nl-NL" err="1"/>
              <a:t>color</a:t>
            </a:r>
            <a:r>
              <a:rPr lang="nl-NL"/>
              <a:t>, like </a:t>
            </a:r>
            <a:r>
              <a:rPr lang="nl-NL" i="1" err="1"/>
              <a:t>Cotoneaster</a:t>
            </a:r>
            <a:r>
              <a:rPr lang="nl-NL" i="1"/>
              <a:t> </a:t>
            </a:r>
            <a:r>
              <a:rPr lang="nl-NL" i="1" err="1"/>
              <a:t>dammerii</a:t>
            </a:r>
            <a:r>
              <a:rPr lang="nl-NL"/>
              <a:t> </a:t>
            </a:r>
            <a:r>
              <a:rPr lang="nl-NL" err="1"/>
              <a:t>and</a:t>
            </a:r>
            <a:r>
              <a:rPr lang="nl-NL"/>
              <a:t> </a:t>
            </a:r>
            <a:r>
              <a:rPr lang="nl-NL" i="1"/>
              <a:t>Polypodium </a:t>
            </a:r>
            <a:r>
              <a:rPr lang="nl-NL" i="1" err="1"/>
              <a:t>vulgare</a:t>
            </a:r>
            <a:r>
              <a:rPr lang="nl-NL"/>
              <a:t>.</a:t>
            </a:r>
          </a:p>
          <a:p>
            <a:pPr marL="171450" indent="-171450">
              <a:buFont typeface="Arial"/>
              <a:buChar char="•"/>
            </a:pPr>
            <a:r>
              <a:rPr lang="nl-NL"/>
              <a:t>🏙 </a:t>
            </a:r>
            <a:r>
              <a:rPr lang="nl-NL" b="1"/>
              <a:t>Serene </a:t>
            </a:r>
            <a:r>
              <a:rPr lang="nl-NL" b="1" err="1"/>
              <a:t>Streetscape</a:t>
            </a:r>
            <a:r>
              <a:rPr lang="nl-NL" b="1"/>
              <a:t>:</a:t>
            </a:r>
            <a:r>
              <a:rPr lang="nl-NL"/>
              <a:t> The </a:t>
            </a:r>
            <a:r>
              <a:rPr lang="nl-NL" err="1"/>
              <a:t>subdued</a:t>
            </a:r>
            <a:r>
              <a:rPr lang="nl-NL"/>
              <a:t> winter look offers a </a:t>
            </a:r>
            <a:r>
              <a:rPr lang="nl-NL" err="1"/>
              <a:t>calm</a:t>
            </a:r>
            <a:r>
              <a:rPr lang="nl-NL"/>
              <a:t> </a:t>
            </a:r>
            <a:r>
              <a:rPr lang="nl-NL" err="1"/>
              <a:t>and</a:t>
            </a:r>
            <a:r>
              <a:rPr lang="nl-NL"/>
              <a:t> </a:t>
            </a:r>
            <a:r>
              <a:rPr lang="nl-NL" err="1"/>
              <a:t>peaceful</a:t>
            </a:r>
            <a:r>
              <a:rPr lang="nl-NL"/>
              <a:t> </a:t>
            </a:r>
            <a:r>
              <a:rPr lang="nl-NL" err="1"/>
              <a:t>aesthetic</a:t>
            </a:r>
            <a:r>
              <a:rPr lang="nl-NL"/>
              <a:t>.</a:t>
            </a:r>
          </a:p>
          <a:p>
            <a:endParaRPr lang="nl-NL">
              <a:ea typeface="Calibri"/>
              <a:cs typeface="Calibri"/>
            </a:endParaRPr>
          </a:p>
        </p:txBody>
      </p:sp>
      <p:sp>
        <p:nvSpPr>
          <p:cNvPr id="4" name="Tijdelijke aanduiding voor dianummer 3">
            <a:extLst>
              <a:ext uri="{FF2B5EF4-FFF2-40B4-BE49-F238E27FC236}">
                <a16:creationId xmlns:a16="http://schemas.microsoft.com/office/drawing/2014/main" id="{8CC17A6A-BB78-7136-55C0-FF505603B319}"/>
              </a:ext>
            </a:extLst>
          </p:cNvPr>
          <p:cNvSpPr>
            <a:spLocks noGrp="1"/>
          </p:cNvSpPr>
          <p:nvPr>
            <p:ph type="sldNum" sz="quarter" idx="5"/>
          </p:nvPr>
        </p:nvSpPr>
        <p:spPr/>
        <p:txBody>
          <a:bodyPr/>
          <a:lstStyle/>
          <a:p>
            <a:fld id="{D556D3CA-A224-314E-8540-A6A1ACAB5AB4}" type="slidenum">
              <a:rPr lang="nl-NL" smtClean="0"/>
              <a:t>3</a:t>
            </a:fld>
            <a:endParaRPr lang="nl-NL"/>
          </a:p>
        </p:txBody>
      </p:sp>
    </p:spTree>
    <p:extLst>
      <p:ext uri="{BB962C8B-B14F-4D97-AF65-F5344CB8AC3E}">
        <p14:creationId xmlns:p14="http://schemas.microsoft.com/office/powerpoint/2010/main" val="2179178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0ED8E-5BB5-6B18-EFB8-26E21B205BB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1EBB168-C3ED-65B8-D45E-988C0E7017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30540EEC-A223-9E46-8311-4109EDB01C2D}"/>
              </a:ext>
            </a:extLst>
          </p:cNvPr>
          <p:cNvSpPr>
            <a:spLocks noGrp="1"/>
          </p:cNvSpPr>
          <p:nvPr>
            <p:ph type="body" idx="1"/>
          </p:nvPr>
        </p:nvSpPr>
        <p:spPr/>
        <p:txBody>
          <a:bodyPr/>
          <a:lstStyle/>
          <a:p>
            <a:endParaRPr lang="en-US" b="1">
              <a:ea typeface="Calibri"/>
              <a:cs typeface="Calibri"/>
            </a:endParaRPr>
          </a:p>
          <a:p>
            <a:r>
              <a:rPr lang="nl-NL" b="1" err="1"/>
              <a:t>What</a:t>
            </a:r>
            <a:r>
              <a:rPr lang="nl-NL" b="1"/>
              <a:t> is </a:t>
            </a:r>
            <a:r>
              <a:rPr lang="nl-NL" b="1" err="1"/>
              <a:t>there</a:t>
            </a:r>
            <a:r>
              <a:rPr lang="nl-NL" b="1"/>
              <a:t> </a:t>
            </a:r>
            <a:r>
              <a:rPr lang="nl-NL" b="1" err="1"/>
              <a:t>to</a:t>
            </a:r>
            <a:r>
              <a:rPr lang="nl-NL" b="1"/>
              <a:t> </a:t>
            </a:r>
            <a:r>
              <a:rPr lang="nl-NL" b="1" err="1"/>
              <a:t>see</a:t>
            </a:r>
            <a:r>
              <a:rPr lang="nl-NL" b="1"/>
              <a:t> in winter?</a:t>
            </a:r>
            <a:endParaRPr lang="nl-NL"/>
          </a:p>
          <a:p>
            <a:r>
              <a:rPr lang="nl-NL"/>
              <a:t>Green </a:t>
            </a:r>
            <a:r>
              <a:rPr lang="nl-NL" err="1"/>
              <a:t>facades</a:t>
            </a:r>
            <a:r>
              <a:rPr lang="nl-NL"/>
              <a:t> change with the seasons. An ever-blooming facade simply does not exist—just like gardens, parks, and forests, they evolve throughout the year. This is not a flaw but a natural process.</a:t>
            </a:r>
          </a:p>
          <a:p>
            <a:r>
              <a:rPr lang="nl-NL" b="1" err="1"/>
              <a:t>What</a:t>
            </a:r>
            <a:r>
              <a:rPr lang="nl-NL" b="1"/>
              <a:t> stands out in winter?</a:t>
            </a:r>
            <a:endParaRPr lang="nl-NL"/>
          </a:p>
          <a:p>
            <a:endParaRPr lang="nl-NL"/>
          </a:p>
          <a:p>
            <a:pPr marL="628650" lvl="1" indent="-171450">
              <a:buFont typeface="Arial"/>
              <a:buChar char="•"/>
            </a:pPr>
            <a:r>
              <a:rPr lang="nl-NL" b="1" err="1"/>
              <a:t>Less</a:t>
            </a:r>
            <a:r>
              <a:rPr lang="nl-NL" b="1"/>
              <a:t> </a:t>
            </a:r>
            <a:r>
              <a:rPr lang="nl-NL" b="1" err="1"/>
              <a:t>foliage</a:t>
            </a:r>
            <a:r>
              <a:rPr lang="nl-NL" b="1"/>
              <a:t> </a:t>
            </a:r>
            <a:r>
              <a:rPr lang="nl-NL" b="1" err="1"/>
              <a:t>and</a:t>
            </a:r>
            <a:r>
              <a:rPr lang="nl-NL" b="1"/>
              <a:t> </a:t>
            </a:r>
            <a:r>
              <a:rPr lang="nl-NL" b="1" err="1"/>
              <a:t>flowers</a:t>
            </a:r>
            <a:r>
              <a:rPr lang="nl-NL" b="1"/>
              <a:t>: </a:t>
            </a:r>
            <a:r>
              <a:rPr lang="nl-NL" err="1"/>
              <a:t>Plants</a:t>
            </a:r>
            <a:r>
              <a:rPr lang="nl-NL"/>
              <a:t> like Campanula </a:t>
            </a:r>
            <a:r>
              <a:rPr lang="nl-NL" err="1"/>
              <a:t>poscharskyana</a:t>
            </a:r>
            <a:r>
              <a:rPr lang="nl-NL"/>
              <a:t> Stella or </a:t>
            </a:r>
            <a:r>
              <a:rPr lang="nl-NL" err="1"/>
              <a:t>Lonicera</a:t>
            </a:r>
            <a:r>
              <a:rPr lang="nl-NL"/>
              <a:t> </a:t>
            </a:r>
            <a:r>
              <a:rPr lang="nl-NL" err="1"/>
              <a:t>nitida</a:t>
            </a:r>
            <a:r>
              <a:rPr lang="nl-NL"/>
              <a:t> </a:t>
            </a:r>
            <a:r>
              <a:rPr lang="nl-NL" err="1"/>
              <a:t>Maigrun</a:t>
            </a:r>
            <a:r>
              <a:rPr lang="nl-NL"/>
              <a:t> </a:t>
            </a:r>
            <a:r>
              <a:rPr lang="nl-NL" err="1"/>
              <a:t>remain</a:t>
            </a:r>
            <a:r>
              <a:rPr lang="nl-NL"/>
              <a:t> green, </a:t>
            </a:r>
            <a:r>
              <a:rPr lang="nl-NL" err="1"/>
              <a:t>while</a:t>
            </a:r>
            <a:r>
              <a:rPr lang="nl-NL"/>
              <a:t> </a:t>
            </a:r>
            <a:r>
              <a:rPr lang="nl-NL" err="1"/>
              <a:t>deciduous</a:t>
            </a:r>
            <a:r>
              <a:rPr lang="nl-NL"/>
              <a:t> species </a:t>
            </a:r>
            <a:r>
              <a:rPr lang="nl-NL" err="1"/>
              <a:t>temporarily</a:t>
            </a:r>
            <a:r>
              <a:rPr lang="nl-NL"/>
              <a:t> </a:t>
            </a:r>
            <a:r>
              <a:rPr lang="nl-NL" err="1"/>
              <a:t>retreat</a:t>
            </a:r>
            <a:r>
              <a:rPr lang="nl-NL"/>
              <a:t>.</a:t>
            </a:r>
          </a:p>
          <a:p>
            <a:pPr marL="628650" lvl="1" indent="-171450">
              <a:buFont typeface="Arial"/>
              <a:buChar char="•"/>
            </a:pPr>
            <a:r>
              <a:rPr lang="nl-NL" b="1"/>
              <a:t>More </a:t>
            </a:r>
            <a:r>
              <a:rPr lang="nl-NL" b="1" err="1"/>
              <a:t>visible</a:t>
            </a:r>
            <a:r>
              <a:rPr lang="nl-NL" b="1"/>
              <a:t> </a:t>
            </a:r>
            <a:r>
              <a:rPr lang="nl-NL" b="1" err="1"/>
              <a:t>structure</a:t>
            </a:r>
            <a:r>
              <a:rPr lang="nl-NL" b="1"/>
              <a:t>: </a:t>
            </a:r>
            <a:r>
              <a:rPr lang="nl-NL"/>
              <a:t>The </a:t>
            </a:r>
            <a:r>
              <a:rPr lang="nl-NL" err="1"/>
              <a:t>underlying</a:t>
            </a:r>
            <a:r>
              <a:rPr lang="nl-NL"/>
              <a:t> </a:t>
            </a:r>
            <a:r>
              <a:rPr lang="nl-NL" err="1"/>
              <a:t>lines</a:t>
            </a:r>
            <a:r>
              <a:rPr lang="nl-NL"/>
              <a:t> </a:t>
            </a:r>
            <a:r>
              <a:rPr lang="nl-NL" err="1"/>
              <a:t>and</a:t>
            </a:r>
            <a:r>
              <a:rPr lang="nl-NL"/>
              <a:t> </a:t>
            </a:r>
            <a:r>
              <a:rPr lang="nl-NL" err="1"/>
              <a:t>shapes</a:t>
            </a:r>
            <a:r>
              <a:rPr lang="nl-NL"/>
              <a:t> of </a:t>
            </a:r>
            <a:r>
              <a:rPr lang="nl-NL" err="1"/>
              <a:t>the</a:t>
            </a:r>
            <a:r>
              <a:rPr lang="nl-NL"/>
              <a:t> </a:t>
            </a:r>
            <a:r>
              <a:rPr lang="nl-NL" err="1"/>
              <a:t>facade</a:t>
            </a:r>
            <a:r>
              <a:rPr lang="nl-NL"/>
              <a:t> </a:t>
            </a:r>
            <a:r>
              <a:rPr lang="nl-NL" err="1"/>
              <a:t>become</a:t>
            </a:r>
            <a:r>
              <a:rPr lang="nl-NL"/>
              <a:t> more apparent.</a:t>
            </a:r>
          </a:p>
          <a:p>
            <a:pPr marL="628650" lvl="1" indent="-171450">
              <a:buFont typeface="Arial"/>
              <a:buChar char="•"/>
            </a:pPr>
            <a:r>
              <a:rPr lang="nl-NL" b="1"/>
              <a:t>A </a:t>
            </a:r>
            <a:r>
              <a:rPr lang="nl-NL" b="1" err="1"/>
              <a:t>dynamic</a:t>
            </a:r>
            <a:r>
              <a:rPr lang="nl-NL" b="1"/>
              <a:t> </a:t>
            </a:r>
            <a:r>
              <a:rPr lang="nl-NL" b="1" err="1"/>
              <a:t>appearance</a:t>
            </a:r>
            <a:r>
              <a:rPr lang="nl-NL" b="1"/>
              <a:t>: </a:t>
            </a:r>
            <a:r>
              <a:rPr lang="nl-NL" err="1"/>
              <a:t>What</a:t>
            </a:r>
            <a:r>
              <a:rPr lang="nl-NL"/>
              <a:t> is at rest </a:t>
            </a:r>
            <a:r>
              <a:rPr lang="nl-NL" err="1"/>
              <a:t>now</a:t>
            </a:r>
            <a:r>
              <a:rPr lang="nl-NL"/>
              <a:t> is preparing </a:t>
            </a:r>
            <a:r>
              <a:rPr lang="nl-NL" err="1"/>
              <a:t>to</a:t>
            </a:r>
            <a:r>
              <a:rPr lang="nl-NL"/>
              <a:t> </a:t>
            </a:r>
            <a:r>
              <a:rPr lang="nl-NL" err="1"/>
              <a:t>come</a:t>
            </a:r>
            <a:r>
              <a:rPr lang="nl-NL"/>
              <a:t> back </a:t>
            </a:r>
            <a:r>
              <a:rPr lang="nl-NL" err="1"/>
              <a:t>to</a:t>
            </a:r>
            <a:r>
              <a:rPr lang="nl-NL"/>
              <a:t> life in spring.</a:t>
            </a:r>
          </a:p>
          <a:p>
            <a:pPr lvl="1"/>
            <a:r>
              <a:rPr lang="nl-NL" err="1"/>
              <a:t>By</a:t>
            </a:r>
            <a:r>
              <a:rPr lang="nl-NL"/>
              <a:t> </a:t>
            </a:r>
            <a:r>
              <a:rPr lang="nl-NL" err="1"/>
              <a:t>embracing</a:t>
            </a:r>
            <a:r>
              <a:rPr lang="nl-NL"/>
              <a:t> </a:t>
            </a:r>
            <a:r>
              <a:rPr lang="nl-NL" err="1"/>
              <a:t>the</a:t>
            </a:r>
            <a:r>
              <a:rPr lang="nl-NL"/>
              <a:t> seasonal cycle, the natural beauty of each season becomes evident. For those who prefer year-round greenery, plant selection can be adjusted to include more evergreen species, such as Carex oshimensis Eversheen.</a:t>
            </a:r>
          </a:p>
          <a:p>
            <a:endParaRPr lang="nl-NL">
              <a:ea typeface="Calibri"/>
              <a:cs typeface="Calibri"/>
            </a:endParaRPr>
          </a:p>
        </p:txBody>
      </p:sp>
      <p:sp>
        <p:nvSpPr>
          <p:cNvPr id="4" name="Tijdelijke aanduiding voor dianummer 3">
            <a:extLst>
              <a:ext uri="{FF2B5EF4-FFF2-40B4-BE49-F238E27FC236}">
                <a16:creationId xmlns:a16="http://schemas.microsoft.com/office/drawing/2014/main" id="{E1A04E21-D8D9-CA9E-C256-576C48606B97}"/>
              </a:ext>
            </a:extLst>
          </p:cNvPr>
          <p:cNvSpPr>
            <a:spLocks noGrp="1"/>
          </p:cNvSpPr>
          <p:nvPr>
            <p:ph type="sldNum" sz="quarter" idx="5"/>
          </p:nvPr>
        </p:nvSpPr>
        <p:spPr/>
        <p:txBody>
          <a:bodyPr/>
          <a:lstStyle/>
          <a:p>
            <a:fld id="{D556D3CA-A224-314E-8540-A6A1ACAB5AB4}" type="slidenum">
              <a:rPr lang="nl-NL" smtClean="0"/>
              <a:t>4</a:t>
            </a:fld>
            <a:endParaRPr lang="nl-NL"/>
          </a:p>
        </p:txBody>
      </p:sp>
    </p:spTree>
    <p:extLst>
      <p:ext uri="{BB962C8B-B14F-4D97-AF65-F5344CB8AC3E}">
        <p14:creationId xmlns:p14="http://schemas.microsoft.com/office/powerpoint/2010/main" val="3394834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B3657-B5F5-47D9-E4CF-D1B9FC9DD08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2AD6D1E-F10C-5F7A-75A3-99527E0303D2}"/>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EA2B95F-FA0C-E494-99B8-03517AB6DE3F}"/>
              </a:ext>
            </a:extLst>
          </p:cNvPr>
          <p:cNvSpPr>
            <a:spLocks noGrp="1"/>
          </p:cNvSpPr>
          <p:nvPr>
            <p:ph type="body" idx="1"/>
          </p:nvPr>
        </p:nvSpPr>
        <p:spPr/>
        <p:txBody>
          <a:bodyPr/>
          <a:lstStyle/>
          <a:p>
            <a:endParaRPr lang="en-US" b="1">
              <a:ea typeface="Calibri"/>
              <a:cs typeface="Calibri"/>
            </a:endParaRPr>
          </a:p>
          <a:p>
            <a:endParaRPr lang="en-US">
              <a:ea typeface="Calibri"/>
              <a:cs typeface="Calibri"/>
            </a:endParaRPr>
          </a:p>
          <a:p>
            <a:r>
              <a:rPr lang="nl-NL" b="1" err="1"/>
              <a:t>What</a:t>
            </a:r>
            <a:r>
              <a:rPr lang="nl-NL" b="1"/>
              <a:t> stands out in spring?</a:t>
            </a:r>
            <a:br>
              <a:rPr lang="nl-NL" b="1">
                <a:cs typeface="+mn-lt"/>
              </a:rPr>
            </a:br>
            <a:r>
              <a:rPr lang="nl-NL" b="1"/>
              <a:t>🌱 Revival of </a:t>
            </a:r>
            <a:r>
              <a:rPr lang="nl-NL" b="1" err="1"/>
              <a:t>greenery</a:t>
            </a:r>
            <a:r>
              <a:rPr lang="nl-NL" b="1"/>
              <a:t>:</a:t>
            </a:r>
            <a:r>
              <a:rPr lang="nl-NL"/>
              <a:t> </a:t>
            </a:r>
            <a:r>
              <a:rPr lang="nl-NL" err="1"/>
              <a:t>Deciduous</a:t>
            </a:r>
            <a:r>
              <a:rPr lang="nl-NL"/>
              <a:t> </a:t>
            </a:r>
            <a:r>
              <a:rPr lang="nl-NL" err="1"/>
              <a:t>plants</a:t>
            </a:r>
            <a:r>
              <a:rPr lang="nl-NL"/>
              <a:t> </a:t>
            </a:r>
            <a:r>
              <a:rPr lang="nl-NL" err="1"/>
              <a:t>sprout</a:t>
            </a:r>
            <a:r>
              <a:rPr lang="nl-NL"/>
              <a:t> </a:t>
            </a:r>
            <a:r>
              <a:rPr lang="nl-NL" err="1"/>
              <a:t>again</a:t>
            </a:r>
            <a:r>
              <a:rPr lang="nl-NL"/>
              <a:t>, </a:t>
            </a:r>
            <a:r>
              <a:rPr lang="nl-NL" err="1"/>
              <a:t>with</a:t>
            </a:r>
            <a:r>
              <a:rPr lang="nl-NL"/>
              <a:t> </a:t>
            </a:r>
            <a:r>
              <a:rPr lang="nl-NL" err="1"/>
              <a:t>fresh</a:t>
            </a:r>
            <a:r>
              <a:rPr lang="nl-NL"/>
              <a:t> green </a:t>
            </a:r>
            <a:r>
              <a:rPr lang="nl-NL" err="1"/>
              <a:t>shoots</a:t>
            </a:r>
            <a:r>
              <a:rPr lang="nl-NL"/>
              <a:t> </a:t>
            </a:r>
            <a:r>
              <a:rPr lang="nl-NL" err="1"/>
              <a:t>emerging</a:t>
            </a:r>
            <a:r>
              <a:rPr lang="nl-NL"/>
              <a:t>.</a:t>
            </a:r>
            <a:br>
              <a:rPr lang="nl-NL">
                <a:cs typeface="+mn-lt"/>
              </a:rPr>
            </a:br>
            <a:r>
              <a:rPr lang="nl-NL"/>
              <a:t>🌸 </a:t>
            </a:r>
            <a:r>
              <a:rPr lang="nl-NL" b="1"/>
              <a:t>First </a:t>
            </a:r>
            <a:r>
              <a:rPr lang="nl-NL" b="1" err="1"/>
              <a:t>blossoms</a:t>
            </a:r>
            <a:r>
              <a:rPr lang="nl-NL" b="1"/>
              <a:t>:</a:t>
            </a:r>
            <a:r>
              <a:rPr lang="nl-NL"/>
              <a:t> Species like </a:t>
            </a:r>
            <a:r>
              <a:rPr lang="nl-NL" i="1"/>
              <a:t>Campanula </a:t>
            </a:r>
            <a:r>
              <a:rPr lang="nl-NL" i="1" err="1"/>
              <a:t>poscharskyana</a:t>
            </a:r>
            <a:r>
              <a:rPr lang="nl-NL" i="1"/>
              <a:t> Stella</a:t>
            </a:r>
            <a:r>
              <a:rPr lang="nl-NL"/>
              <a:t> begin </a:t>
            </a:r>
            <a:r>
              <a:rPr lang="nl-NL" err="1"/>
              <a:t>to</a:t>
            </a:r>
            <a:r>
              <a:rPr lang="nl-NL"/>
              <a:t> </a:t>
            </a:r>
            <a:r>
              <a:rPr lang="nl-NL" err="1"/>
              <a:t>flower</a:t>
            </a:r>
            <a:r>
              <a:rPr lang="nl-NL"/>
              <a:t>, </a:t>
            </a:r>
            <a:r>
              <a:rPr lang="nl-NL" err="1"/>
              <a:t>adding</a:t>
            </a:r>
            <a:r>
              <a:rPr lang="nl-NL"/>
              <a:t> colour </a:t>
            </a:r>
            <a:r>
              <a:rPr lang="nl-NL" err="1"/>
              <a:t>to</a:t>
            </a:r>
            <a:r>
              <a:rPr lang="nl-NL"/>
              <a:t> </a:t>
            </a:r>
            <a:r>
              <a:rPr lang="nl-NL" err="1"/>
              <a:t>the</a:t>
            </a:r>
            <a:r>
              <a:rPr lang="nl-NL"/>
              <a:t> façade.</a:t>
            </a:r>
            <a:br>
              <a:rPr lang="nl-NL">
                <a:cs typeface="+mn-lt"/>
              </a:rPr>
            </a:br>
            <a:r>
              <a:rPr lang="nl-NL"/>
              <a:t>🦋 </a:t>
            </a:r>
            <a:r>
              <a:rPr lang="nl-NL" b="1"/>
              <a:t>More life:</a:t>
            </a:r>
            <a:r>
              <a:rPr lang="nl-NL"/>
              <a:t> </a:t>
            </a:r>
            <a:r>
              <a:rPr lang="nl-NL" err="1"/>
              <a:t>Insects</a:t>
            </a:r>
            <a:r>
              <a:rPr lang="nl-NL"/>
              <a:t> </a:t>
            </a:r>
            <a:r>
              <a:rPr lang="nl-NL" err="1"/>
              <a:t>such</a:t>
            </a:r>
            <a:r>
              <a:rPr lang="nl-NL"/>
              <a:t> as </a:t>
            </a:r>
            <a:r>
              <a:rPr lang="nl-NL" err="1"/>
              <a:t>bees</a:t>
            </a:r>
            <a:r>
              <a:rPr lang="nl-NL"/>
              <a:t> </a:t>
            </a:r>
            <a:r>
              <a:rPr lang="nl-NL" err="1"/>
              <a:t>and</a:t>
            </a:r>
            <a:r>
              <a:rPr lang="nl-NL"/>
              <a:t> </a:t>
            </a:r>
            <a:r>
              <a:rPr lang="nl-NL" err="1"/>
              <a:t>butterflies</a:t>
            </a:r>
            <a:r>
              <a:rPr lang="nl-NL"/>
              <a:t> are </a:t>
            </a:r>
            <a:r>
              <a:rPr lang="nl-NL" err="1"/>
              <a:t>drawn</a:t>
            </a:r>
            <a:r>
              <a:rPr lang="nl-NL"/>
              <a:t> </a:t>
            </a:r>
            <a:r>
              <a:rPr lang="nl-NL" err="1"/>
              <a:t>to</a:t>
            </a:r>
            <a:r>
              <a:rPr lang="nl-NL"/>
              <a:t> </a:t>
            </a:r>
            <a:r>
              <a:rPr lang="nl-NL" err="1"/>
              <a:t>the</a:t>
            </a:r>
            <a:r>
              <a:rPr lang="nl-NL"/>
              <a:t> </a:t>
            </a:r>
            <a:r>
              <a:rPr lang="nl-NL" err="1"/>
              <a:t>blooming</a:t>
            </a:r>
            <a:r>
              <a:rPr lang="nl-NL"/>
              <a:t> </a:t>
            </a:r>
            <a:r>
              <a:rPr lang="nl-NL" err="1"/>
              <a:t>plants</a:t>
            </a:r>
            <a:r>
              <a:rPr lang="nl-NL"/>
              <a:t>, </a:t>
            </a:r>
            <a:r>
              <a:rPr lang="nl-NL" err="1"/>
              <a:t>turning</a:t>
            </a:r>
            <a:r>
              <a:rPr lang="nl-NL"/>
              <a:t> </a:t>
            </a:r>
            <a:r>
              <a:rPr lang="nl-NL" err="1"/>
              <a:t>the</a:t>
            </a:r>
            <a:r>
              <a:rPr lang="nl-NL"/>
              <a:t> façade </a:t>
            </a:r>
            <a:r>
              <a:rPr lang="nl-NL" err="1"/>
              <a:t>into</a:t>
            </a:r>
            <a:r>
              <a:rPr lang="nl-NL"/>
              <a:t> a </a:t>
            </a:r>
            <a:r>
              <a:rPr lang="nl-NL" err="1"/>
              <a:t>lively</a:t>
            </a:r>
            <a:r>
              <a:rPr lang="nl-NL"/>
              <a:t> </a:t>
            </a:r>
            <a:r>
              <a:rPr lang="nl-NL" err="1"/>
              <a:t>ecosystem</a:t>
            </a:r>
            <a:r>
              <a:rPr lang="nl-NL"/>
              <a:t>.</a:t>
            </a:r>
          </a:p>
        </p:txBody>
      </p:sp>
      <p:sp>
        <p:nvSpPr>
          <p:cNvPr id="4" name="Tijdelijke aanduiding voor dianummer 3">
            <a:extLst>
              <a:ext uri="{FF2B5EF4-FFF2-40B4-BE49-F238E27FC236}">
                <a16:creationId xmlns:a16="http://schemas.microsoft.com/office/drawing/2014/main" id="{AFA881DD-BB11-EA53-096A-B755A27E02A2}"/>
              </a:ext>
            </a:extLst>
          </p:cNvPr>
          <p:cNvSpPr>
            <a:spLocks noGrp="1"/>
          </p:cNvSpPr>
          <p:nvPr>
            <p:ph type="sldNum" sz="quarter" idx="5"/>
          </p:nvPr>
        </p:nvSpPr>
        <p:spPr/>
        <p:txBody>
          <a:bodyPr/>
          <a:lstStyle/>
          <a:p>
            <a:fld id="{D556D3CA-A224-314E-8540-A6A1ACAB5AB4}" type="slidenum">
              <a:rPr lang="nl-NL" smtClean="0"/>
              <a:t>5</a:t>
            </a:fld>
            <a:endParaRPr lang="nl-NL"/>
          </a:p>
        </p:txBody>
      </p:sp>
    </p:spTree>
    <p:extLst>
      <p:ext uri="{BB962C8B-B14F-4D97-AF65-F5344CB8AC3E}">
        <p14:creationId xmlns:p14="http://schemas.microsoft.com/office/powerpoint/2010/main" val="3262696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30576-38A7-B138-7CB4-86BE4C49F60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D26877F-021D-F78F-485E-803D843FB3B1}"/>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CC7B0DAF-E85C-4396-A99F-C39090BEECCB}"/>
              </a:ext>
            </a:extLst>
          </p:cNvPr>
          <p:cNvSpPr>
            <a:spLocks noGrp="1"/>
          </p:cNvSpPr>
          <p:nvPr>
            <p:ph type="body" idx="1"/>
          </p:nvPr>
        </p:nvSpPr>
        <p:spPr/>
        <p:txBody>
          <a:bodyPr/>
          <a:lstStyle/>
          <a:p>
            <a:endParaRPr lang="en-US" b="1">
              <a:ea typeface="Calibri"/>
              <a:cs typeface="Calibri"/>
            </a:endParaRPr>
          </a:p>
          <a:p>
            <a:endParaRPr lang="en-US">
              <a:ea typeface="Calibri"/>
              <a:cs typeface="Calibri"/>
            </a:endParaRPr>
          </a:p>
          <a:p>
            <a:r>
              <a:rPr lang="nl-NL" b="1" err="1"/>
              <a:t>What</a:t>
            </a:r>
            <a:r>
              <a:rPr lang="nl-NL" b="1"/>
              <a:t> stands out in </a:t>
            </a:r>
            <a:r>
              <a:rPr lang="nl-NL" b="1" err="1"/>
              <a:t>summer</a:t>
            </a:r>
            <a:r>
              <a:rPr lang="nl-NL" b="1"/>
              <a:t>?</a:t>
            </a:r>
            <a:br>
              <a:rPr lang="nl-NL" b="1">
                <a:cs typeface="+mn-lt"/>
              </a:rPr>
            </a:br>
            <a:r>
              <a:rPr lang="nl-NL" b="1"/>
              <a:t>🌿 </a:t>
            </a:r>
            <a:r>
              <a:rPr lang="nl-NL" b="1" err="1"/>
              <a:t>Lush</a:t>
            </a:r>
            <a:r>
              <a:rPr lang="nl-NL" b="1"/>
              <a:t> </a:t>
            </a:r>
            <a:r>
              <a:rPr lang="nl-NL" b="1" err="1"/>
              <a:t>growth</a:t>
            </a:r>
            <a:r>
              <a:rPr lang="nl-NL" b="1"/>
              <a:t>:</a:t>
            </a:r>
            <a:r>
              <a:rPr lang="nl-NL"/>
              <a:t> The façade is at </a:t>
            </a:r>
            <a:r>
              <a:rPr lang="nl-NL" err="1"/>
              <a:t>its</a:t>
            </a:r>
            <a:r>
              <a:rPr lang="nl-NL"/>
              <a:t> </a:t>
            </a:r>
            <a:r>
              <a:rPr lang="nl-NL" err="1"/>
              <a:t>greenest</a:t>
            </a:r>
            <a:r>
              <a:rPr lang="nl-NL"/>
              <a:t>, </a:t>
            </a:r>
            <a:r>
              <a:rPr lang="nl-NL" err="1"/>
              <a:t>with</a:t>
            </a:r>
            <a:r>
              <a:rPr lang="nl-NL"/>
              <a:t> </a:t>
            </a:r>
            <a:r>
              <a:rPr lang="nl-NL" err="1"/>
              <a:t>dense</a:t>
            </a:r>
            <a:r>
              <a:rPr lang="nl-NL"/>
              <a:t> </a:t>
            </a:r>
            <a:r>
              <a:rPr lang="nl-NL" err="1"/>
              <a:t>foliage</a:t>
            </a:r>
            <a:r>
              <a:rPr lang="nl-NL"/>
              <a:t> </a:t>
            </a:r>
            <a:r>
              <a:rPr lang="nl-NL" err="1"/>
              <a:t>creating</a:t>
            </a:r>
            <a:r>
              <a:rPr lang="nl-NL"/>
              <a:t> a cool </a:t>
            </a:r>
            <a:r>
              <a:rPr lang="nl-NL" err="1"/>
              <a:t>and</a:t>
            </a:r>
            <a:r>
              <a:rPr lang="nl-NL"/>
              <a:t> </a:t>
            </a:r>
            <a:r>
              <a:rPr lang="nl-NL" err="1"/>
              <a:t>natural</a:t>
            </a:r>
            <a:r>
              <a:rPr lang="nl-NL"/>
              <a:t> </a:t>
            </a:r>
            <a:r>
              <a:rPr lang="nl-NL" err="1"/>
              <a:t>appearance</a:t>
            </a:r>
            <a:r>
              <a:rPr lang="nl-NL"/>
              <a:t>.</a:t>
            </a:r>
            <a:br>
              <a:rPr lang="nl-NL">
                <a:cs typeface="+mn-lt"/>
              </a:rPr>
            </a:br>
            <a:r>
              <a:rPr lang="nl-NL"/>
              <a:t>🌺 </a:t>
            </a:r>
            <a:r>
              <a:rPr lang="nl-NL" b="1"/>
              <a:t>Full </a:t>
            </a:r>
            <a:r>
              <a:rPr lang="nl-NL" b="1" err="1"/>
              <a:t>bloom</a:t>
            </a:r>
            <a:r>
              <a:rPr lang="nl-NL" b="1"/>
              <a:t>:</a:t>
            </a:r>
            <a:r>
              <a:rPr lang="nl-NL"/>
              <a:t> </a:t>
            </a:r>
            <a:r>
              <a:rPr lang="nl-NL" err="1"/>
              <a:t>Plants</a:t>
            </a:r>
            <a:r>
              <a:rPr lang="nl-NL"/>
              <a:t> like </a:t>
            </a:r>
            <a:r>
              <a:rPr lang="nl-NL" i="1" err="1"/>
              <a:t>Lonicera</a:t>
            </a:r>
            <a:r>
              <a:rPr lang="nl-NL"/>
              <a:t> are in full </a:t>
            </a:r>
            <a:r>
              <a:rPr lang="nl-NL" err="1"/>
              <a:t>bloom</a:t>
            </a:r>
            <a:r>
              <a:rPr lang="nl-NL"/>
              <a:t>, </a:t>
            </a:r>
            <a:r>
              <a:rPr lang="nl-NL" err="1"/>
              <a:t>adding</a:t>
            </a:r>
            <a:r>
              <a:rPr lang="nl-NL"/>
              <a:t> extra colour </a:t>
            </a:r>
            <a:r>
              <a:rPr lang="nl-NL" err="1"/>
              <a:t>and</a:t>
            </a:r>
            <a:r>
              <a:rPr lang="nl-NL"/>
              <a:t> </a:t>
            </a:r>
            <a:r>
              <a:rPr lang="nl-NL" err="1"/>
              <a:t>fragrance</a:t>
            </a:r>
            <a:r>
              <a:rPr lang="nl-NL"/>
              <a:t>.</a:t>
            </a:r>
            <a:br>
              <a:rPr lang="nl-NL">
                <a:cs typeface="+mn-lt"/>
              </a:rPr>
            </a:br>
            <a:r>
              <a:rPr lang="nl-NL"/>
              <a:t>🌞 </a:t>
            </a:r>
            <a:r>
              <a:rPr lang="nl-NL" b="1"/>
              <a:t>Natural </a:t>
            </a:r>
            <a:r>
              <a:rPr lang="nl-NL" b="1" err="1"/>
              <a:t>cooling</a:t>
            </a:r>
            <a:r>
              <a:rPr lang="nl-NL" b="1"/>
              <a:t>:</a:t>
            </a:r>
            <a:r>
              <a:rPr lang="nl-NL"/>
              <a:t> The </a:t>
            </a:r>
            <a:r>
              <a:rPr lang="nl-NL" err="1"/>
              <a:t>leaves</a:t>
            </a:r>
            <a:r>
              <a:rPr lang="nl-NL"/>
              <a:t> </a:t>
            </a:r>
            <a:r>
              <a:rPr lang="nl-NL" err="1"/>
              <a:t>absorb</a:t>
            </a:r>
            <a:r>
              <a:rPr lang="nl-NL"/>
              <a:t> </a:t>
            </a:r>
            <a:r>
              <a:rPr lang="nl-NL" err="1"/>
              <a:t>sunlight</a:t>
            </a:r>
            <a:r>
              <a:rPr lang="nl-NL"/>
              <a:t> </a:t>
            </a:r>
            <a:r>
              <a:rPr lang="nl-NL" err="1"/>
              <a:t>and</a:t>
            </a:r>
            <a:r>
              <a:rPr lang="nl-NL"/>
              <a:t> </a:t>
            </a:r>
            <a:r>
              <a:rPr lang="nl-NL" err="1"/>
              <a:t>reduce</a:t>
            </a:r>
            <a:r>
              <a:rPr lang="nl-NL"/>
              <a:t> heat </a:t>
            </a:r>
            <a:r>
              <a:rPr lang="nl-NL" err="1"/>
              <a:t>build</a:t>
            </a:r>
            <a:r>
              <a:rPr lang="nl-NL"/>
              <a:t>-up, </a:t>
            </a:r>
            <a:r>
              <a:rPr lang="nl-NL" err="1"/>
              <a:t>helping</a:t>
            </a:r>
            <a:r>
              <a:rPr lang="nl-NL"/>
              <a:t> </a:t>
            </a:r>
            <a:r>
              <a:rPr lang="nl-NL" err="1"/>
              <a:t>to</a:t>
            </a:r>
            <a:r>
              <a:rPr lang="nl-NL"/>
              <a:t> </a:t>
            </a:r>
            <a:r>
              <a:rPr lang="nl-NL" err="1"/>
              <a:t>maintain</a:t>
            </a:r>
            <a:r>
              <a:rPr lang="nl-NL"/>
              <a:t> a </a:t>
            </a:r>
            <a:r>
              <a:rPr lang="nl-NL" err="1"/>
              <a:t>pleasant</a:t>
            </a:r>
            <a:r>
              <a:rPr lang="nl-NL"/>
              <a:t> indoor </a:t>
            </a:r>
            <a:r>
              <a:rPr lang="nl-NL" err="1"/>
              <a:t>climate</a:t>
            </a:r>
            <a:r>
              <a:rPr lang="nl-NL"/>
              <a:t>.</a:t>
            </a:r>
          </a:p>
        </p:txBody>
      </p:sp>
      <p:sp>
        <p:nvSpPr>
          <p:cNvPr id="4" name="Tijdelijke aanduiding voor dianummer 3">
            <a:extLst>
              <a:ext uri="{FF2B5EF4-FFF2-40B4-BE49-F238E27FC236}">
                <a16:creationId xmlns:a16="http://schemas.microsoft.com/office/drawing/2014/main" id="{0813B1BF-8FD4-4CA9-32D6-4F8ECD51837E}"/>
              </a:ext>
            </a:extLst>
          </p:cNvPr>
          <p:cNvSpPr>
            <a:spLocks noGrp="1"/>
          </p:cNvSpPr>
          <p:nvPr>
            <p:ph type="sldNum" sz="quarter" idx="5"/>
          </p:nvPr>
        </p:nvSpPr>
        <p:spPr/>
        <p:txBody>
          <a:bodyPr/>
          <a:lstStyle/>
          <a:p>
            <a:fld id="{D556D3CA-A224-314E-8540-A6A1ACAB5AB4}" type="slidenum">
              <a:rPr lang="nl-NL" smtClean="0"/>
              <a:t>6</a:t>
            </a:fld>
            <a:endParaRPr lang="nl-NL"/>
          </a:p>
        </p:txBody>
      </p:sp>
    </p:spTree>
    <p:extLst>
      <p:ext uri="{BB962C8B-B14F-4D97-AF65-F5344CB8AC3E}">
        <p14:creationId xmlns:p14="http://schemas.microsoft.com/office/powerpoint/2010/main" val="42636700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356AE-89A4-5B1D-48AF-78D2195968A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CA048F0-E43D-A994-75A5-7135EC878B0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9377B88-B8D2-C545-06F9-C12CB2979E49}"/>
              </a:ext>
            </a:extLst>
          </p:cNvPr>
          <p:cNvSpPr>
            <a:spLocks noGrp="1"/>
          </p:cNvSpPr>
          <p:nvPr>
            <p:ph type="body" idx="1"/>
          </p:nvPr>
        </p:nvSpPr>
        <p:spPr/>
        <p:txBody>
          <a:bodyPr/>
          <a:lstStyle/>
          <a:p>
            <a:endParaRPr lang="en-US" b="1">
              <a:ea typeface="Calibri"/>
              <a:cs typeface="Calibri"/>
            </a:endParaRPr>
          </a:p>
          <a:p>
            <a:endParaRPr lang="en-US">
              <a:ea typeface="Calibri"/>
              <a:cs typeface="Calibri"/>
            </a:endParaRPr>
          </a:p>
          <a:p>
            <a:r>
              <a:rPr lang="nl-NL" b="1" err="1"/>
              <a:t>What</a:t>
            </a:r>
            <a:r>
              <a:rPr lang="nl-NL" b="1"/>
              <a:t> stands out in </a:t>
            </a:r>
            <a:r>
              <a:rPr lang="nl-NL" b="1" err="1"/>
              <a:t>autumn</a:t>
            </a:r>
            <a:r>
              <a:rPr lang="nl-NL" b="1"/>
              <a:t>?</a:t>
            </a:r>
            <a:br>
              <a:rPr lang="nl-NL" b="1">
                <a:cs typeface="+mn-lt"/>
              </a:rPr>
            </a:br>
            <a:r>
              <a:rPr lang="nl-NL" b="1"/>
              <a:t>🍂 </a:t>
            </a:r>
            <a:r>
              <a:rPr lang="nl-NL" b="1" err="1"/>
              <a:t>Changing</a:t>
            </a:r>
            <a:r>
              <a:rPr lang="nl-NL" b="1"/>
              <a:t> </a:t>
            </a:r>
            <a:r>
              <a:rPr lang="nl-NL" b="1" err="1"/>
              <a:t>colours</a:t>
            </a:r>
            <a:r>
              <a:rPr lang="nl-NL" b="1"/>
              <a:t>:</a:t>
            </a:r>
            <a:r>
              <a:rPr lang="nl-NL"/>
              <a:t> </a:t>
            </a:r>
            <a:r>
              <a:rPr lang="nl-NL" err="1"/>
              <a:t>Leaves</a:t>
            </a:r>
            <a:r>
              <a:rPr lang="nl-NL"/>
              <a:t> turn warm </a:t>
            </a:r>
            <a:r>
              <a:rPr lang="nl-NL" err="1"/>
              <a:t>shades</a:t>
            </a:r>
            <a:r>
              <a:rPr lang="nl-NL"/>
              <a:t> of </a:t>
            </a:r>
            <a:r>
              <a:rPr lang="nl-NL" err="1"/>
              <a:t>yellow</a:t>
            </a:r>
            <a:r>
              <a:rPr lang="nl-NL"/>
              <a:t>, </a:t>
            </a:r>
            <a:r>
              <a:rPr lang="nl-NL" err="1"/>
              <a:t>orange</a:t>
            </a:r>
            <a:r>
              <a:rPr lang="nl-NL"/>
              <a:t>, </a:t>
            </a:r>
            <a:r>
              <a:rPr lang="nl-NL" err="1"/>
              <a:t>and</a:t>
            </a:r>
            <a:r>
              <a:rPr lang="nl-NL"/>
              <a:t> red, </a:t>
            </a:r>
            <a:r>
              <a:rPr lang="nl-NL" err="1"/>
              <a:t>giving</a:t>
            </a:r>
            <a:r>
              <a:rPr lang="nl-NL"/>
              <a:t> </a:t>
            </a:r>
            <a:r>
              <a:rPr lang="nl-NL" err="1"/>
              <a:t>the</a:t>
            </a:r>
            <a:r>
              <a:rPr lang="nl-NL"/>
              <a:t> façade a </a:t>
            </a:r>
            <a:r>
              <a:rPr lang="nl-NL" err="1"/>
              <a:t>seasonal</a:t>
            </a:r>
            <a:r>
              <a:rPr lang="nl-NL"/>
              <a:t> </a:t>
            </a:r>
            <a:r>
              <a:rPr lang="nl-NL" err="1"/>
              <a:t>charm</a:t>
            </a:r>
            <a:r>
              <a:rPr lang="nl-NL"/>
              <a:t>.</a:t>
            </a:r>
            <a:br>
              <a:rPr lang="nl-NL">
                <a:cs typeface="+mn-lt"/>
              </a:rPr>
            </a:br>
            <a:r>
              <a:rPr lang="nl-NL"/>
              <a:t>🌰 </a:t>
            </a:r>
            <a:r>
              <a:rPr lang="nl-NL" b="1"/>
              <a:t>Fruits </a:t>
            </a:r>
            <a:r>
              <a:rPr lang="nl-NL" b="1" err="1"/>
              <a:t>and</a:t>
            </a:r>
            <a:r>
              <a:rPr lang="nl-NL" b="1"/>
              <a:t> </a:t>
            </a:r>
            <a:r>
              <a:rPr lang="nl-NL" b="1" err="1"/>
              <a:t>seeds</a:t>
            </a:r>
            <a:r>
              <a:rPr lang="nl-NL" b="1"/>
              <a:t>:</a:t>
            </a:r>
            <a:r>
              <a:rPr lang="nl-NL"/>
              <a:t> </a:t>
            </a:r>
            <a:r>
              <a:rPr lang="nl-NL" err="1"/>
              <a:t>Some</a:t>
            </a:r>
            <a:r>
              <a:rPr lang="nl-NL"/>
              <a:t> </a:t>
            </a:r>
            <a:r>
              <a:rPr lang="nl-NL" err="1"/>
              <a:t>plants</a:t>
            </a:r>
            <a:r>
              <a:rPr lang="nl-NL"/>
              <a:t> produce berries or </a:t>
            </a:r>
            <a:r>
              <a:rPr lang="nl-NL" err="1"/>
              <a:t>seeds</a:t>
            </a:r>
            <a:r>
              <a:rPr lang="nl-NL"/>
              <a:t>, </a:t>
            </a:r>
            <a:r>
              <a:rPr lang="nl-NL" err="1"/>
              <a:t>providing</a:t>
            </a:r>
            <a:r>
              <a:rPr lang="nl-NL"/>
              <a:t> food </a:t>
            </a:r>
            <a:r>
              <a:rPr lang="nl-NL" err="1"/>
              <a:t>for</a:t>
            </a:r>
            <a:r>
              <a:rPr lang="nl-NL"/>
              <a:t> </a:t>
            </a:r>
            <a:r>
              <a:rPr lang="nl-NL" err="1"/>
              <a:t>birds</a:t>
            </a:r>
            <a:r>
              <a:rPr lang="nl-NL"/>
              <a:t> </a:t>
            </a:r>
            <a:r>
              <a:rPr lang="nl-NL" err="1"/>
              <a:t>and</a:t>
            </a:r>
            <a:r>
              <a:rPr lang="nl-NL"/>
              <a:t> small </a:t>
            </a:r>
            <a:r>
              <a:rPr lang="nl-NL" err="1"/>
              <a:t>animals</a:t>
            </a:r>
            <a:r>
              <a:rPr lang="nl-NL"/>
              <a:t>.</a:t>
            </a:r>
            <a:br>
              <a:rPr lang="nl-NL">
                <a:cs typeface="+mn-lt"/>
              </a:rPr>
            </a:br>
            <a:r>
              <a:rPr lang="nl-NL"/>
              <a:t>🍃 </a:t>
            </a:r>
            <a:r>
              <a:rPr lang="nl-NL" b="1" err="1"/>
              <a:t>Gradual</a:t>
            </a:r>
            <a:r>
              <a:rPr lang="nl-NL" b="1"/>
              <a:t> </a:t>
            </a:r>
            <a:r>
              <a:rPr lang="nl-NL" b="1" err="1"/>
              <a:t>transition</a:t>
            </a:r>
            <a:r>
              <a:rPr lang="nl-NL" b="1"/>
              <a:t>:</a:t>
            </a:r>
            <a:r>
              <a:rPr lang="nl-NL"/>
              <a:t> </a:t>
            </a:r>
            <a:r>
              <a:rPr lang="nl-NL" err="1"/>
              <a:t>While</a:t>
            </a:r>
            <a:r>
              <a:rPr lang="nl-NL"/>
              <a:t> </a:t>
            </a:r>
            <a:r>
              <a:rPr lang="nl-NL" err="1"/>
              <a:t>some</a:t>
            </a:r>
            <a:r>
              <a:rPr lang="nl-NL"/>
              <a:t> </a:t>
            </a:r>
            <a:r>
              <a:rPr lang="nl-NL" err="1"/>
              <a:t>plants</a:t>
            </a:r>
            <a:r>
              <a:rPr lang="nl-NL"/>
              <a:t> </a:t>
            </a:r>
            <a:r>
              <a:rPr lang="nl-NL" err="1"/>
              <a:t>remain</a:t>
            </a:r>
            <a:r>
              <a:rPr lang="nl-NL"/>
              <a:t> green, </a:t>
            </a:r>
            <a:r>
              <a:rPr lang="nl-NL" err="1"/>
              <a:t>others</a:t>
            </a:r>
            <a:r>
              <a:rPr lang="nl-NL"/>
              <a:t> start </a:t>
            </a:r>
            <a:r>
              <a:rPr lang="nl-NL" err="1"/>
              <a:t>shedding</a:t>
            </a:r>
            <a:r>
              <a:rPr lang="nl-NL"/>
              <a:t> </a:t>
            </a:r>
            <a:r>
              <a:rPr lang="nl-NL" err="1"/>
              <a:t>their</a:t>
            </a:r>
            <a:r>
              <a:rPr lang="nl-NL"/>
              <a:t> </a:t>
            </a:r>
            <a:r>
              <a:rPr lang="nl-NL" err="1"/>
              <a:t>leaves</a:t>
            </a:r>
            <a:r>
              <a:rPr lang="nl-NL"/>
              <a:t>, </a:t>
            </a:r>
            <a:r>
              <a:rPr lang="nl-NL" err="1"/>
              <a:t>creating</a:t>
            </a:r>
            <a:r>
              <a:rPr lang="nl-NL"/>
              <a:t> a </a:t>
            </a:r>
            <a:r>
              <a:rPr lang="nl-NL" err="1"/>
              <a:t>dynamic</a:t>
            </a:r>
            <a:r>
              <a:rPr lang="nl-NL"/>
              <a:t> </a:t>
            </a:r>
            <a:r>
              <a:rPr lang="nl-NL" err="1"/>
              <a:t>visual</a:t>
            </a:r>
            <a:r>
              <a:rPr lang="nl-NL"/>
              <a:t>.</a:t>
            </a:r>
          </a:p>
        </p:txBody>
      </p:sp>
      <p:sp>
        <p:nvSpPr>
          <p:cNvPr id="4" name="Tijdelijke aanduiding voor dianummer 3">
            <a:extLst>
              <a:ext uri="{FF2B5EF4-FFF2-40B4-BE49-F238E27FC236}">
                <a16:creationId xmlns:a16="http://schemas.microsoft.com/office/drawing/2014/main" id="{373CEE2A-310E-3AC7-530D-FD3D3D29F625}"/>
              </a:ext>
            </a:extLst>
          </p:cNvPr>
          <p:cNvSpPr>
            <a:spLocks noGrp="1"/>
          </p:cNvSpPr>
          <p:nvPr>
            <p:ph type="sldNum" sz="quarter" idx="5"/>
          </p:nvPr>
        </p:nvSpPr>
        <p:spPr/>
        <p:txBody>
          <a:bodyPr/>
          <a:lstStyle/>
          <a:p>
            <a:fld id="{D556D3CA-A224-314E-8540-A6A1ACAB5AB4}" type="slidenum">
              <a:rPr lang="nl-NL" smtClean="0"/>
              <a:t>7</a:t>
            </a:fld>
            <a:endParaRPr lang="nl-NL"/>
          </a:p>
        </p:txBody>
      </p:sp>
    </p:spTree>
    <p:extLst>
      <p:ext uri="{BB962C8B-B14F-4D97-AF65-F5344CB8AC3E}">
        <p14:creationId xmlns:p14="http://schemas.microsoft.com/office/powerpoint/2010/main" val="1638890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D88512-8EED-243B-4E4B-0FEF37D81F0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00F481E-371E-D4FA-8196-C4CFE5668AB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8FE666F6-5B97-8774-8F52-1D9D4BCE5282}"/>
              </a:ext>
            </a:extLst>
          </p:cNvPr>
          <p:cNvSpPr>
            <a:spLocks noGrp="1"/>
          </p:cNvSpPr>
          <p:nvPr>
            <p:ph type="body" idx="1"/>
          </p:nvPr>
        </p:nvSpPr>
        <p:spPr/>
        <p:txBody>
          <a:bodyPr/>
          <a:lstStyle/>
          <a:p>
            <a:endParaRPr lang="en-US" b="1">
              <a:ea typeface="Calibri"/>
              <a:cs typeface="Calibri"/>
            </a:endParaRPr>
          </a:p>
          <a:p>
            <a:r>
              <a:rPr lang="nl-NL" b="1" err="1"/>
              <a:t>Why</a:t>
            </a:r>
            <a:r>
              <a:rPr lang="nl-NL" b="1"/>
              <a:t> a </a:t>
            </a:r>
            <a:r>
              <a:rPr lang="nl-NL" b="1" err="1"/>
              <a:t>seasonal</a:t>
            </a:r>
            <a:r>
              <a:rPr lang="nl-NL" b="1"/>
              <a:t> change has benefits</a:t>
            </a:r>
            <a:endParaRPr lang="nl-NL">
              <a:ea typeface="Calibri"/>
              <a:cs typeface="Calibri"/>
            </a:endParaRPr>
          </a:p>
          <a:p>
            <a:r>
              <a:rPr lang="nl-NL"/>
              <a:t>The winter </a:t>
            </a:r>
            <a:r>
              <a:rPr lang="nl-NL" err="1"/>
              <a:t>appearance</a:t>
            </a:r>
            <a:r>
              <a:rPr lang="nl-NL"/>
              <a:t> of a green </a:t>
            </a:r>
            <a:r>
              <a:rPr lang="nl-NL" err="1"/>
              <a:t>facade</a:t>
            </a:r>
            <a:r>
              <a:rPr lang="nl-NL"/>
              <a:t> offers more </a:t>
            </a:r>
            <a:r>
              <a:rPr lang="nl-NL" err="1"/>
              <a:t>than</a:t>
            </a:r>
            <a:r>
              <a:rPr lang="nl-NL"/>
              <a:t> </a:t>
            </a:r>
            <a:r>
              <a:rPr lang="nl-NL" err="1"/>
              <a:t>just</a:t>
            </a:r>
            <a:r>
              <a:rPr lang="nl-NL"/>
              <a:t> </a:t>
            </a:r>
            <a:r>
              <a:rPr lang="nl-NL" err="1"/>
              <a:t>aesthetics</a:t>
            </a:r>
            <a:r>
              <a:rPr lang="nl-NL"/>
              <a:t>. The </a:t>
            </a:r>
            <a:r>
              <a:rPr lang="nl-NL" err="1"/>
              <a:t>natural</a:t>
            </a:r>
            <a:r>
              <a:rPr lang="nl-NL"/>
              <a:t> </a:t>
            </a:r>
            <a:r>
              <a:rPr lang="nl-NL" err="1"/>
              <a:t>cycle</a:t>
            </a:r>
            <a:r>
              <a:rPr lang="nl-NL"/>
              <a:t> of </a:t>
            </a:r>
            <a:r>
              <a:rPr lang="nl-NL" err="1"/>
              <a:t>growth</a:t>
            </a:r>
            <a:r>
              <a:rPr lang="nl-NL"/>
              <a:t>, </a:t>
            </a:r>
            <a:r>
              <a:rPr lang="nl-NL" err="1"/>
              <a:t>blooming</a:t>
            </a:r>
            <a:r>
              <a:rPr lang="nl-NL"/>
              <a:t>, </a:t>
            </a:r>
            <a:r>
              <a:rPr lang="nl-NL" err="1"/>
              <a:t>dying</a:t>
            </a:r>
            <a:r>
              <a:rPr lang="nl-NL"/>
              <a:t> back, </a:t>
            </a:r>
            <a:r>
              <a:rPr lang="nl-NL" err="1"/>
              <a:t>and</a:t>
            </a:r>
            <a:r>
              <a:rPr lang="nl-NL"/>
              <a:t> </a:t>
            </a:r>
            <a:r>
              <a:rPr lang="nl-NL" err="1"/>
              <a:t>regrowth</a:t>
            </a:r>
            <a:r>
              <a:rPr lang="nl-NL"/>
              <a:t> has a </a:t>
            </a:r>
            <a:r>
              <a:rPr lang="nl-NL" err="1"/>
              <a:t>positive</a:t>
            </a:r>
            <a:r>
              <a:rPr lang="nl-NL"/>
              <a:t> effect on plant health. </a:t>
            </a:r>
            <a:r>
              <a:rPr lang="nl-NL" err="1"/>
              <a:t>Plants</a:t>
            </a:r>
            <a:r>
              <a:rPr lang="nl-NL"/>
              <a:t> </a:t>
            </a:r>
            <a:r>
              <a:rPr lang="nl-NL" err="1"/>
              <a:t>that</a:t>
            </a:r>
            <a:r>
              <a:rPr lang="nl-NL"/>
              <a:t> </a:t>
            </a:r>
            <a:r>
              <a:rPr lang="nl-NL" err="1"/>
              <a:t>experience</a:t>
            </a:r>
            <a:r>
              <a:rPr lang="nl-NL"/>
              <a:t> a </a:t>
            </a:r>
            <a:r>
              <a:rPr lang="nl-NL" err="1"/>
              <a:t>period</a:t>
            </a:r>
            <a:r>
              <a:rPr lang="nl-NL"/>
              <a:t> of “rest” in winter </a:t>
            </a:r>
            <a:r>
              <a:rPr lang="nl-NL" err="1"/>
              <a:t>build</a:t>
            </a:r>
            <a:r>
              <a:rPr lang="nl-NL"/>
              <a:t> up reserves </a:t>
            </a:r>
            <a:r>
              <a:rPr lang="nl-NL" err="1"/>
              <a:t>for</a:t>
            </a:r>
            <a:r>
              <a:rPr lang="nl-NL"/>
              <a:t> </a:t>
            </a:r>
            <a:r>
              <a:rPr lang="nl-NL" err="1"/>
              <a:t>their</a:t>
            </a:r>
            <a:r>
              <a:rPr lang="nl-NL"/>
              <a:t> spring </a:t>
            </a:r>
            <a:r>
              <a:rPr lang="nl-NL" err="1"/>
              <a:t>growth</a:t>
            </a:r>
            <a:r>
              <a:rPr lang="nl-NL"/>
              <a:t> </a:t>
            </a:r>
            <a:r>
              <a:rPr lang="nl-NL" err="1"/>
              <a:t>surge</a:t>
            </a:r>
            <a:r>
              <a:rPr lang="nl-NL"/>
              <a:t>, </a:t>
            </a:r>
            <a:r>
              <a:rPr lang="nl-NL" err="1"/>
              <a:t>resulting</a:t>
            </a:r>
            <a:r>
              <a:rPr lang="nl-NL"/>
              <a:t> in </a:t>
            </a:r>
            <a:r>
              <a:rPr lang="nl-NL" err="1"/>
              <a:t>stronger</a:t>
            </a:r>
            <a:r>
              <a:rPr lang="nl-NL"/>
              <a:t>, more </a:t>
            </a:r>
            <a:r>
              <a:rPr lang="nl-NL" err="1"/>
              <a:t>resilient</a:t>
            </a:r>
            <a:r>
              <a:rPr lang="nl-NL"/>
              <a:t> </a:t>
            </a:r>
            <a:r>
              <a:rPr lang="nl-NL" err="1"/>
              <a:t>vegetation</a:t>
            </a:r>
            <a:r>
              <a:rPr lang="nl-NL"/>
              <a:t>.</a:t>
            </a:r>
            <a:endParaRPr lang="nl-NL">
              <a:ea typeface="Calibri"/>
              <a:cs typeface="Calibri"/>
            </a:endParaRPr>
          </a:p>
          <a:p>
            <a:r>
              <a:rPr lang="nl-NL" err="1"/>
              <a:t>Another</a:t>
            </a:r>
            <a:r>
              <a:rPr lang="nl-NL"/>
              <a:t> advantage is </a:t>
            </a:r>
            <a:r>
              <a:rPr lang="nl-NL" err="1"/>
              <a:t>its</a:t>
            </a:r>
            <a:r>
              <a:rPr lang="nl-NL"/>
              <a:t> impact on </a:t>
            </a:r>
            <a:r>
              <a:rPr lang="nl-NL" err="1"/>
              <a:t>biodiversity</a:t>
            </a:r>
            <a:r>
              <a:rPr lang="nl-NL"/>
              <a:t>. </a:t>
            </a:r>
            <a:r>
              <a:rPr lang="nl-NL" err="1"/>
              <a:t>Various</a:t>
            </a:r>
            <a:r>
              <a:rPr lang="nl-NL"/>
              <a:t> </a:t>
            </a:r>
            <a:r>
              <a:rPr lang="nl-NL" err="1"/>
              <a:t>insects</a:t>
            </a:r>
            <a:r>
              <a:rPr lang="nl-NL"/>
              <a:t> </a:t>
            </a:r>
            <a:r>
              <a:rPr lang="nl-NL" err="1"/>
              <a:t>and</a:t>
            </a:r>
            <a:r>
              <a:rPr lang="nl-NL"/>
              <a:t> </a:t>
            </a:r>
            <a:r>
              <a:rPr lang="nl-NL" err="1"/>
              <a:t>birds</a:t>
            </a:r>
            <a:r>
              <a:rPr lang="nl-NL"/>
              <a:t> make </a:t>
            </a:r>
            <a:r>
              <a:rPr lang="nl-NL" err="1"/>
              <a:t>use</a:t>
            </a:r>
            <a:r>
              <a:rPr lang="nl-NL"/>
              <a:t> of </a:t>
            </a:r>
            <a:r>
              <a:rPr lang="nl-NL" err="1"/>
              <a:t>the</a:t>
            </a:r>
            <a:r>
              <a:rPr lang="nl-NL"/>
              <a:t> shelter </a:t>
            </a:r>
            <a:r>
              <a:rPr lang="nl-NL" err="1"/>
              <a:t>provided</a:t>
            </a:r>
            <a:r>
              <a:rPr lang="nl-NL"/>
              <a:t> </a:t>
            </a:r>
            <a:r>
              <a:rPr lang="nl-NL" err="1"/>
              <a:t>by</a:t>
            </a:r>
            <a:r>
              <a:rPr lang="nl-NL"/>
              <a:t> </a:t>
            </a:r>
            <a:r>
              <a:rPr lang="nl-NL" err="1"/>
              <a:t>the</a:t>
            </a:r>
            <a:r>
              <a:rPr lang="nl-NL"/>
              <a:t> </a:t>
            </a:r>
            <a:r>
              <a:rPr lang="nl-NL" err="1"/>
              <a:t>structure</a:t>
            </a:r>
            <a:r>
              <a:rPr lang="nl-NL"/>
              <a:t> of a green </a:t>
            </a:r>
            <a:r>
              <a:rPr lang="nl-NL" err="1"/>
              <a:t>facade</a:t>
            </a:r>
            <a:r>
              <a:rPr lang="nl-NL"/>
              <a:t> </a:t>
            </a:r>
            <a:r>
              <a:rPr lang="nl-NL" err="1"/>
              <a:t>during</a:t>
            </a:r>
            <a:r>
              <a:rPr lang="nl-NL"/>
              <a:t> winter. The </a:t>
            </a:r>
            <a:r>
              <a:rPr lang="nl-NL" err="1"/>
              <a:t>seasonal</a:t>
            </a:r>
            <a:r>
              <a:rPr lang="nl-NL"/>
              <a:t> changes turn </a:t>
            </a:r>
            <a:r>
              <a:rPr lang="nl-NL" err="1"/>
              <a:t>the</a:t>
            </a:r>
            <a:r>
              <a:rPr lang="nl-NL"/>
              <a:t> green </a:t>
            </a:r>
            <a:r>
              <a:rPr lang="nl-NL" err="1"/>
              <a:t>facade</a:t>
            </a:r>
            <a:r>
              <a:rPr lang="nl-NL"/>
              <a:t> </a:t>
            </a:r>
            <a:r>
              <a:rPr lang="nl-NL" err="1"/>
              <a:t>into</a:t>
            </a:r>
            <a:r>
              <a:rPr lang="nl-NL"/>
              <a:t> a living habitat </a:t>
            </a:r>
            <a:r>
              <a:rPr lang="nl-NL" err="1"/>
              <a:t>for</a:t>
            </a:r>
            <a:r>
              <a:rPr lang="nl-NL"/>
              <a:t> diverse species.</a:t>
            </a:r>
            <a:endParaRPr lang="nl-NL">
              <a:ea typeface="Calibri"/>
              <a:cs typeface="Calibri"/>
            </a:endParaRPr>
          </a:p>
          <a:p>
            <a:r>
              <a:rPr lang="nl-NL" b="1" err="1"/>
              <a:t>Why</a:t>
            </a:r>
            <a:r>
              <a:rPr lang="nl-NL" b="1"/>
              <a:t> a </a:t>
            </a:r>
            <a:r>
              <a:rPr lang="nl-NL" b="1" err="1"/>
              <a:t>Seasonal</a:t>
            </a:r>
            <a:r>
              <a:rPr lang="nl-NL" b="1"/>
              <a:t> Change Has Benefits</a:t>
            </a:r>
            <a:endParaRPr lang="nl-NL"/>
          </a:p>
          <a:p>
            <a:r>
              <a:rPr lang="nl-NL"/>
              <a:t>🌱 </a:t>
            </a:r>
            <a:r>
              <a:rPr lang="nl-NL" b="1" err="1"/>
              <a:t>Stronger</a:t>
            </a:r>
            <a:r>
              <a:rPr lang="nl-NL" b="1"/>
              <a:t> </a:t>
            </a:r>
            <a:r>
              <a:rPr lang="nl-NL" b="1" err="1"/>
              <a:t>Plants</a:t>
            </a:r>
            <a:r>
              <a:rPr lang="nl-NL" b="1"/>
              <a:t>:</a:t>
            </a:r>
            <a:r>
              <a:rPr lang="nl-NL"/>
              <a:t> Winter rest </a:t>
            </a:r>
            <a:r>
              <a:rPr lang="nl-NL" err="1"/>
              <a:t>helps</a:t>
            </a:r>
            <a:r>
              <a:rPr lang="nl-NL"/>
              <a:t> </a:t>
            </a:r>
            <a:r>
              <a:rPr lang="nl-NL" err="1"/>
              <a:t>plants</a:t>
            </a:r>
            <a:r>
              <a:rPr lang="nl-NL"/>
              <a:t> store energy, </a:t>
            </a:r>
            <a:r>
              <a:rPr lang="nl-NL" err="1"/>
              <a:t>leading</a:t>
            </a:r>
            <a:r>
              <a:rPr lang="nl-NL"/>
              <a:t> </a:t>
            </a:r>
            <a:r>
              <a:rPr lang="nl-NL" err="1"/>
              <a:t>to</a:t>
            </a:r>
            <a:r>
              <a:rPr lang="nl-NL"/>
              <a:t> </a:t>
            </a:r>
            <a:r>
              <a:rPr lang="nl-NL" err="1"/>
              <a:t>healthier</a:t>
            </a:r>
            <a:r>
              <a:rPr lang="nl-NL"/>
              <a:t> </a:t>
            </a:r>
            <a:r>
              <a:rPr lang="nl-NL" err="1"/>
              <a:t>and</a:t>
            </a:r>
            <a:r>
              <a:rPr lang="nl-NL"/>
              <a:t> more </a:t>
            </a:r>
            <a:r>
              <a:rPr lang="nl-NL" err="1"/>
              <a:t>resilient</a:t>
            </a:r>
            <a:r>
              <a:rPr lang="nl-NL"/>
              <a:t> </a:t>
            </a:r>
            <a:r>
              <a:rPr lang="nl-NL" err="1"/>
              <a:t>growth</a:t>
            </a:r>
            <a:r>
              <a:rPr lang="nl-NL"/>
              <a:t> in spring. </a:t>
            </a:r>
            <a:r>
              <a:rPr lang="nl-NL" err="1"/>
              <a:t>This</a:t>
            </a:r>
            <a:r>
              <a:rPr lang="nl-NL"/>
              <a:t> </a:t>
            </a:r>
            <a:r>
              <a:rPr lang="nl-NL" err="1"/>
              <a:t>dormancy</a:t>
            </a:r>
            <a:r>
              <a:rPr lang="nl-NL"/>
              <a:t> </a:t>
            </a:r>
            <a:r>
              <a:rPr lang="nl-NL" err="1"/>
              <a:t>period</a:t>
            </a:r>
            <a:r>
              <a:rPr lang="nl-NL"/>
              <a:t> </a:t>
            </a:r>
            <a:r>
              <a:rPr lang="nl-NL" err="1"/>
              <a:t>enables</a:t>
            </a:r>
            <a:r>
              <a:rPr lang="nl-NL"/>
              <a:t> </a:t>
            </a:r>
            <a:r>
              <a:rPr lang="nl-NL" err="1"/>
              <a:t>them</a:t>
            </a:r>
            <a:r>
              <a:rPr lang="nl-NL"/>
              <a:t> </a:t>
            </a:r>
            <a:r>
              <a:rPr lang="nl-NL" err="1"/>
              <a:t>to</a:t>
            </a:r>
            <a:r>
              <a:rPr lang="nl-NL"/>
              <a:t> </a:t>
            </a:r>
            <a:r>
              <a:rPr lang="nl-NL" err="1"/>
              <a:t>recover</a:t>
            </a:r>
            <a:r>
              <a:rPr lang="nl-NL"/>
              <a:t> </a:t>
            </a:r>
            <a:r>
              <a:rPr lang="nl-NL" err="1"/>
              <a:t>and</a:t>
            </a:r>
            <a:r>
              <a:rPr lang="nl-NL"/>
              <a:t> </a:t>
            </a:r>
            <a:r>
              <a:rPr lang="nl-NL" err="1"/>
              <a:t>build</a:t>
            </a:r>
            <a:r>
              <a:rPr lang="nl-NL"/>
              <a:t> up reserves. </a:t>
            </a:r>
            <a:r>
              <a:rPr lang="nl-NL" err="1"/>
              <a:t>Stronger</a:t>
            </a:r>
            <a:r>
              <a:rPr lang="nl-NL"/>
              <a:t> </a:t>
            </a:r>
            <a:r>
              <a:rPr lang="nl-NL" err="1"/>
              <a:t>plants</a:t>
            </a:r>
            <a:r>
              <a:rPr lang="nl-NL"/>
              <a:t> are </a:t>
            </a:r>
            <a:r>
              <a:rPr lang="nl-NL" err="1"/>
              <a:t>better</a:t>
            </a:r>
            <a:r>
              <a:rPr lang="nl-NL"/>
              <a:t> </a:t>
            </a:r>
            <a:r>
              <a:rPr lang="nl-NL" err="1"/>
              <a:t>equipped</a:t>
            </a:r>
            <a:r>
              <a:rPr lang="nl-NL"/>
              <a:t> </a:t>
            </a:r>
            <a:r>
              <a:rPr lang="nl-NL" err="1"/>
              <a:t>to</a:t>
            </a:r>
            <a:r>
              <a:rPr lang="nl-NL"/>
              <a:t> </a:t>
            </a:r>
            <a:r>
              <a:rPr lang="nl-NL" err="1"/>
              <a:t>withstand</a:t>
            </a:r>
            <a:r>
              <a:rPr lang="nl-NL"/>
              <a:t> stress </a:t>
            </a:r>
            <a:r>
              <a:rPr lang="nl-NL" err="1"/>
              <a:t>and</a:t>
            </a:r>
            <a:r>
              <a:rPr lang="nl-NL"/>
              <a:t> </a:t>
            </a:r>
            <a:r>
              <a:rPr lang="nl-NL" err="1"/>
              <a:t>adapt</a:t>
            </a:r>
            <a:r>
              <a:rPr lang="nl-NL"/>
              <a:t> </a:t>
            </a:r>
            <a:r>
              <a:rPr lang="nl-NL" err="1"/>
              <a:t>to</a:t>
            </a:r>
            <a:r>
              <a:rPr lang="nl-NL"/>
              <a:t> </a:t>
            </a:r>
            <a:r>
              <a:rPr lang="nl-NL" err="1"/>
              <a:t>changing</a:t>
            </a:r>
            <a:r>
              <a:rPr lang="nl-NL"/>
              <a:t> </a:t>
            </a:r>
            <a:r>
              <a:rPr lang="nl-NL" err="1"/>
              <a:t>conditions</a:t>
            </a:r>
            <a:r>
              <a:rPr lang="nl-NL"/>
              <a:t>.</a:t>
            </a:r>
            <a:endParaRPr lang="nl-NL">
              <a:ea typeface="Calibri"/>
              <a:cs typeface="Calibri"/>
            </a:endParaRPr>
          </a:p>
          <a:p>
            <a:r>
              <a:rPr lang="nl-NL"/>
              <a:t>🦜 </a:t>
            </a:r>
            <a:r>
              <a:rPr lang="nl-NL" b="1"/>
              <a:t>Boosts </a:t>
            </a:r>
            <a:r>
              <a:rPr lang="nl-NL" b="1" err="1"/>
              <a:t>Biodiversity</a:t>
            </a:r>
            <a:r>
              <a:rPr lang="nl-NL" b="1"/>
              <a:t>:</a:t>
            </a:r>
            <a:r>
              <a:rPr lang="nl-NL"/>
              <a:t> </a:t>
            </a:r>
            <a:r>
              <a:rPr lang="nl-NL" err="1"/>
              <a:t>Birds</a:t>
            </a:r>
            <a:r>
              <a:rPr lang="nl-NL"/>
              <a:t> </a:t>
            </a:r>
            <a:r>
              <a:rPr lang="nl-NL" err="1"/>
              <a:t>and</a:t>
            </a:r>
            <a:r>
              <a:rPr lang="nl-NL"/>
              <a:t> </a:t>
            </a:r>
            <a:r>
              <a:rPr lang="nl-NL" err="1"/>
              <a:t>insects</a:t>
            </a:r>
            <a:r>
              <a:rPr lang="nl-NL"/>
              <a:t> </a:t>
            </a:r>
            <a:r>
              <a:rPr lang="nl-NL" err="1"/>
              <a:t>use</a:t>
            </a:r>
            <a:r>
              <a:rPr lang="nl-NL"/>
              <a:t> </a:t>
            </a:r>
            <a:r>
              <a:rPr lang="nl-NL" err="1"/>
              <a:t>the</a:t>
            </a:r>
            <a:r>
              <a:rPr lang="nl-NL"/>
              <a:t> green </a:t>
            </a:r>
            <a:r>
              <a:rPr lang="nl-NL" err="1"/>
              <a:t>facade</a:t>
            </a:r>
            <a:r>
              <a:rPr lang="nl-NL"/>
              <a:t> as shelter </a:t>
            </a:r>
            <a:r>
              <a:rPr lang="nl-NL" err="1"/>
              <a:t>during</a:t>
            </a:r>
            <a:r>
              <a:rPr lang="nl-NL"/>
              <a:t> </a:t>
            </a:r>
            <a:r>
              <a:rPr lang="nl-NL" err="1"/>
              <a:t>colder</a:t>
            </a:r>
            <a:r>
              <a:rPr lang="nl-NL"/>
              <a:t> </a:t>
            </a:r>
            <a:r>
              <a:rPr lang="nl-NL" err="1"/>
              <a:t>months</a:t>
            </a:r>
            <a:r>
              <a:rPr lang="nl-NL"/>
              <a:t>. </a:t>
            </a:r>
            <a:r>
              <a:rPr lang="nl-NL" err="1"/>
              <a:t>Insects</a:t>
            </a:r>
            <a:r>
              <a:rPr lang="nl-NL"/>
              <a:t> like </a:t>
            </a:r>
            <a:r>
              <a:rPr lang="nl-NL" err="1"/>
              <a:t>bees</a:t>
            </a:r>
            <a:r>
              <a:rPr lang="nl-NL"/>
              <a:t> </a:t>
            </a:r>
            <a:r>
              <a:rPr lang="nl-NL" err="1"/>
              <a:t>and</a:t>
            </a:r>
            <a:r>
              <a:rPr lang="nl-NL"/>
              <a:t> ladybugs </a:t>
            </a:r>
            <a:r>
              <a:rPr lang="nl-NL" err="1"/>
              <a:t>seek</a:t>
            </a:r>
            <a:r>
              <a:rPr lang="nl-NL"/>
              <a:t> refuge, </a:t>
            </a:r>
            <a:r>
              <a:rPr lang="nl-NL" err="1"/>
              <a:t>while</a:t>
            </a:r>
            <a:r>
              <a:rPr lang="nl-NL"/>
              <a:t> </a:t>
            </a:r>
            <a:r>
              <a:rPr lang="nl-NL" err="1"/>
              <a:t>the</a:t>
            </a:r>
            <a:r>
              <a:rPr lang="nl-NL"/>
              <a:t> </a:t>
            </a:r>
            <a:r>
              <a:rPr lang="nl-NL" err="1"/>
              <a:t>plants</a:t>
            </a:r>
            <a:r>
              <a:rPr lang="nl-NL"/>
              <a:t> </a:t>
            </a:r>
            <a:r>
              <a:rPr lang="nl-NL" err="1"/>
              <a:t>provide</a:t>
            </a:r>
            <a:r>
              <a:rPr lang="nl-NL"/>
              <a:t> </a:t>
            </a:r>
            <a:r>
              <a:rPr lang="nl-NL" err="1"/>
              <a:t>protection</a:t>
            </a:r>
            <a:r>
              <a:rPr lang="nl-NL"/>
              <a:t> </a:t>
            </a:r>
            <a:r>
              <a:rPr lang="nl-NL" err="1"/>
              <a:t>and</a:t>
            </a:r>
            <a:r>
              <a:rPr lang="nl-NL"/>
              <a:t> food sources </a:t>
            </a:r>
            <a:r>
              <a:rPr lang="nl-NL" err="1"/>
              <a:t>such</a:t>
            </a:r>
            <a:r>
              <a:rPr lang="nl-NL"/>
              <a:t> as </a:t>
            </a:r>
            <a:r>
              <a:rPr lang="nl-NL" err="1"/>
              <a:t>seeds</a:t>
            </a:r>
            <a:r>
              <a:rPr lang="nl-NL"/>
              <a:t> or berries </a:t>
            </a:r>
            <a:r>
              <a:rPr lang="nl-NL" err="1"/>
              <a:t>for</a:t>
            </a:r>
            <a:r>
              <a:rPr lang="nl-NL"/>
              <a:t> </a:t>
            </a:r>
            <a:r>
              <a:rPr lang="nl-NL" err="1"/>
              <a:t>various</a:t>
            </a:r>
            <a:r>
              <a:rPr lang="nl-NL"/>
              <a:t> species.</a:t>
            </a:r>
          </a:p>
          <a:p>
            <a:r>
              <a:rPr lang="nl-NL"/>
              <a:t>🔄 </a:t>
            </a:r>
            <a:r>
              <a:rPr lang="nl-NL" b="1"/>
              <a:t>Natural </a:t>
            </a:r>
            <a:r>
              <a:rPr lang="nl-NL" b="1" err="1"/>
              <a:t>Growth</a:t>
            </a:r>
            <a:r>
              <a:rPr lang="nl-NL" b="1"/>
              <a:t> </a:t>
            </a:r>
            <a:r>
              <a:rPr lang="nl-NL" b="1" err="1"/>
              <a:t>Cycle</a:t>
            </a:r>
            <a:r>
              <a:rPr lang="nl-NL" b="1"/>
              <a:t>:</a:t>
            </a:r>
            <a:r>
              <a:rPr lang="nl-NL"/>
              <a:t> The </a:t>
            </a:r>
            <a:r>
              <a:rPr lang="nl-NL" err="1"/>
              <a:t>seasonal</a:t>
            </a:r>
            <a:r>
              <a:rPr lang="nl-NL"/>
              <a:t> </a:t>
            </a:r>
            <a:r>
              <a:rPr lang="nl-NL" err="1"/>
              <a:t>rhythm</a:t>
            </a:r>
            <a:r>
              <a:rPr lang="nl-NL"/>
              <a:t> supports long-term plant health </a:t>
            </a:r>
            <a:r>
              <a:rPr lang="nl-NL" err="1"/>
              <a:t>and</a:t>
            </a:r>
            <a:r>
              <a:rPr lang="nl-NL"/>
              <a:t> </a:t>
            </a:r>
            <a:r>
              <a:rPr lang="nl-NL" err="1"/>
              <a:t>sustainability</a:t>
            </a:r>
            <a:r>
              <a:rPr lang="nl-NL"/>
              <a:t>. </a:t>
            </a:r>
            <a:r>
              <a:rPr lang="nl-NL" err="1"/>
              <a:t>This</a:t>
            </a:r>
            <a:r>
              <a:rPr lang="nl-NL"/>
              <a:t> </a:t>
            </a:r>
            <a:r>
              <a:rPr lang="nl-NL" err="1"/>
              <a:t>cycle</a:t>
            </a:r>
            <a:r>
              <a:rPr lang="nl-NL"/>
              <a:t> </a:t>
            </a:r>
            <a:r>
              <a:rPr lang="nl-NL" err="1"/>
              <a:t>allows</a:t>
            </a:r>
            <a:r>
              <a:rPr lang="nl-NL"/>
              <a:t> </a:t>
            </a:r>
            <a:r>
              <a:rPr lang="nl-NL" err="1"/>
              <a:t>plants</a:t>
            </a:r>
            <a:r>
              <a:rPr lang="nl-NL"/>
              <a:t> </a:t>
            </a:r>
            <a:r>
              <a:rPr lang="nl-NL" err="1"/>
              <a:t>to</a:t>
            </a:r>
            <a:r>
              <a:rPr lang="nl-NL"/>
              <a:t> </a:t>
            </a:r>
            <a:r>
              <a:rPr lang="nl-NL" err="1"/>
              <a:t>naturally</a:t>
            </a:r>
            <a:r>
              <a:rPr lang="nl-NL"/>
              <a:t> </a:t>
            </a:r>
            <a:r>
              <a:rPr lang="nl-NL" err="1"/>
              <a:t>prepare</a:t>
            </a:r>
            <a:r>
              <a:rPr lang="nl-NL"/>
              <a:t> </a:t>
            </a:r>
            <a:r>
              <a:rPr lang="nl-NL" err="1"/>
              <a:t>for</a:t>
            </a:r>
            <a:r>
              <a:rPr lang="nl-NL"/>
              <a:t> </a:t>
            </a:r>
            <a:r>
              <a:rPr lang="nl-NL" err="1"/>
              <a:t>each</a:t>
            </a:r>
            <a:r>
              <a:rPr lang="nl-NL"/>
              <a:t> </a:t>
            </a:r>
            <a:r>
              <a:rPr lang="nl-NL" err="1"/>
              <a:t>season</a:t>
            </a:r>
            <a:r>
              <a:rPr lang="nl-NL"/>
              <a:t>, </a:t>
            </a:r>
            <a:r>
              <a:rPr lang="nl-NL" err="1"/>
              <a:t>maintaining</a:t>
            </a:r>
            <a:r>
              <a:rPr lang="nl-NL"/>
              <a:t> </a:t>
            </a:r>
            <a:r>
              <a:rPr lang="nl-NL" err="1"/>
              <a:t>balanced</a:t>
            </a:r>
            <a:r>
              <a:rPr lang="nl-NL"/>
              <a:t> </a:t>
            </a:r>
            <a:r>
              <a:rPr lang="nl-NL" err="1"/>
              <a:t>growth</a:t>
            </a:r>
            <a:r>
              <a:rPr lang="nl-NL"/>
              <a:t> </a:t>
            </a:r>
            <a:r>
              <a:rPr lang="nl-NL" err="1"/>
              <a:t>and</a:t>
            </a:r>
            <a:r>
              <a:rPr lang="nl-NL"/>
              <a:t> </a:t>
            </a:r>
            <a:r>
              <a:rPr lang="nl-NL" err="1"/>
              <a:t>vitality</a:t>
            </a:r>
            <a:r>
              <a:rPr lang="nl-NL"/>
              <a:t>.</a:t>
            </a:r>
            <a:endParaRPr lang="nl-NL">
              <a:ea typeface="Calibri"/>
              <a:cs typeface="Calibri"/>
            </a:endParaRPr>
          </a:p>
          <a:p>
            <a:endParaRPr lang="nl-NL"/>
          </a:p>
          <a:p>
            <a:pPr marL="171450" indent="-171450">
              <a:buFont typeface="Arial"/>
              <a:buChar char="•"/>
            </a:pPr>
            <a:endParaRPr lang="nl-NL">
              <a:ea typeface="Calibri"/>
              <a:cs typeface="Calibri"/>
            </a:endParaRPr>
          </a:p>
          <a:p>
            <a:endParaRPr lang="nl-NL">
              <a:ea typeface="Calibri"/>
              <a:cs typeface="Calibri"/>
            </a:endParaRPr>
          </a:p>
          <a:p>
            <a:endParaRPr lang="nl-NL">
              <a:ea typeface="Calibri"/>
              <a:cs typeface="Calibri"/>
            </a:endParaRPr>
          </a:p>
        </p:txBody>
      </p:sp>
      <p:sp>
        <p:nvSpPr>
          <p:cNvPr id="4" name="Tijdelijke aanduiding voor dianummer 3">
            <a:extLst>
              <a:ext uri="{FF2B5EF4-FFF2-40B4-BE49-F238E27FC236}">
                <a16:creationId xmlns:a16="http://schemas.microsoft.com/office/drawing/2014/main" id="{6C528369-B318-836D-844E-2627FC1E8777}"/>
              </a:ext>
            </a:extLst>
          </p:cNvPr>
          <p:cNvSpPr>
            <a:spLocks noGrp="1"/>
          </p:cNvSpPr>
          <p:nvPr>
            <p:ph type="sldNum" sz="quarter" idx="5"/>
          </p:nvPr>
        </p:nvSpPr>
        <p:spPr/>
        <p:txBody>
          <a:bodyPr/>
          <a:lstStyle/>
          <a:p>
            <a:fld id="{D556D3CA-A224-314E-8540-A6A1ACAB5AB4}" type="slidenum">
              <a:rPr lang="nl-NL" smtClean="0"/>
              <a:t>8</a:t>
            </a:fld>
            <a:endParaRPr lang="nl-NL"/>
          </a:p>
        </p:txBody>
      </p:sp>
    </p:spTree>
    <p:extLst>
      <p:ext uri="{BB962C8B-B14F-4D97-AF65-F5344CB8AC3E}">
        <p14:creationId xmlns:p14="http://schemas.microsoft.com/office/powerpoint/2010/main" val="23780625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endParaRPr lang="de-DE"/>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26.02.2025</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4249299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26.02.2025</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5159672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endParaRPr lang="de-DE"/>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26.02.2025</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32311195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7DA77000-1318-5726-A8FF-D902ECB8ED59}"/>
              </a:ext>
            </a:extLst>
          </p:cNvPr>
          <p:cNvSpPr>
            <a:spLocks noGrp="1"/>
          </p:cNvSpPr>
          <p:nvPr>
            <p:ph type="dt" sz="half" idx="10"/>
          </p:nvPr>
        </p:nvSpPr>
        <p:spPr/>
        <p:txBody>
          <a:bodyPr/>
          <a:lstStyle/>
          <a:p>
            <a:fld id="{9DC73FD1-C0F6-994C-9D6E-6948CF4E2F3A}" type="datetimeFigureOut">
              <a:rPr lang="nl-NL" smtClean="0"/>
              <a:t>26-2-2025</a:t>
            </a:fld>
            <a:endParaRPr lang="nl-NL"/>
          </a:p>
        </p:txBody>
      </p:sp>
      <p:sp>
        <p:nvSpPr>
          <p:cNvPr id="3" name="Tijdelijke aanduiding voor voettekst 2">
            <a:extLst>
              <a:ext uri="{FF2B5EF4-FFF2-40B4-BE49-F238E27FC236}">
                <a16:creationId xmlns:a16="http://schemas.microsoft.com/office/drawing/2014/main" id="{E88ADD65-DD99-7E12-AB60-61CA02B44A47}"/>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53FF09C4-9709-3EF9-4FAC-DCF97710DAFC}"/>
              </a:ext>
            </a:extLst>
          </p:cNvPr>
          <p:cNvSpPr>
            <a:spLocks noGrp="1"/>
          </p:cNvSpPr>
          <p:nvPr>
            <p:ph type="sldNum" sz="quarter" idx="12"/>
          </p:nvPr>
        </p:nvSpPr>
        <p:spPr/>
        <p:txBody>
          <a:bodyPr/>
          <a:lstStyle/>
          <a:p>
            <a:fld id="{AFF32D49-A290-EC46-8F0C-7AB97838D976}" type="slidenum">
              <a:rPr lang="nl-NL" smtClean="0"/>
              <a:t>‹nr.›</a:t>
            </a:fld>
            <a:endParaRPr lang="nl-NL"/>
          </a:p>
        </p:txBody>
      </p:sp>
      <p:sp>
        <p:nvSpPr>
          <p:cNvPr id="5" name="Rechthoek 4">
            <a:extLst>
              <a:ext uri="{FF2B5EF4-FFF2-40B4-BE49-F238E27FC236}">
                <a16:creationId xmlns:a16="http://schemas.microsoft.com/office/drawing/2014/main" id="{E2D89BE7-D5D6-DA10-6B8C-35C618AB1DD6}"/>
              </a:ext>
            </a:extLst>
          </p:cNvPr>
          <p:cNvSpPr>
            <a:spLocks noGrp="1" noRot="1" noMove="1" noResize="1" noEditPoints="1" noAdjustHandles="1" noChangeArrowheads="1" noChangeShapeType="1"/>
          </p:cNvSpPr>
          <p:nvPr userDrawn="1"/>
        </p:nvSpPr>
        <p:spPr>
          <a:xfrm>
            <a:off x="-1" y="-5917"/>
            <a:ext cx="12192001" cy="770021"/>
          </a:xfrm>
          <a:prstGeom prst="rect">
            <a:avLst/>
          </a:prstGeom>
          <a:solidFill>
            <a:srgbClr val="0F423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ekstvak 5">
            <a:extLst>
              <a:ext uri="{FF2B5EF4-FFF2-40B4-BE49-F238E27FC236}">
                <a16:creationId xmlns:a16="http://schemas.microsoft.com/office/drawing/2014/main" id="{D56660AB-EAF3-F3E2-87C3-C9133D82C203}"/>
              </a:ext>
            </a:extLst>
          </p:cNvPr>
          <p:cNvSpPr txBox="1">
            <a:spLocks noGrp="1" noRot="1" noMove="1" noResize="1" noEditPoints="1" noAdjustHandles="1" noChangeArrowheads="1" noChangeShapeType="1"/>
          </p:cNvSpPr>
          <p:nvPr userDrawn="1"/>
        </p:nvSpPr>
        <p:spPr>
          <a:xfrm>
            <a:off x="0" y="114882"/>
            <a:ext cx="12192000" cy="538609"/>
          </a:xfrm>
          <a:prstGeom prst="rect">
            <a:avLst/>
          </a:prstGeom>
          <a:noFill/>
        </p:spPr>
        <p:txBody>
          <a:bodyPr wrap="square" rtlCol="0">
            <a:spAutoFit/>
          </a:bodyPr>
          <a:lstStyle/>
          <a:p>
            <a:pPr algn="ctr"/>
            <a:r>
              <a:rPr lang="en-US" sz="2900">
                <a:solidFill>
                  <a:schemeClr val="bg1"/>
                </a:solidFill>
                <a:latin typeface="Avenir Light" panose="020B0402020203020204" pitchFamily="34" charset="77"/>
              </a:rPr>
              <a:t>SUBJECT IN CAPITAL LETTERS AVENIR LIGHT 29</a:t>
            </a:r>
            <a:endParaRPr lang="nl-NL" sz="2900">
              <a:solidFill>
                <a:schemeClr val="bg1"/>
              </a:solidFill>
              <a:latin typeface="Avenir Light" panose="020B0402020203020204" pitchFamily="34" charset="77"/>
            </a:endParaRPr>
          </a:p>
        </p:txBody>
      </p:sp>
      <p:sp>
        <p:nvSpPr>
          <p:cNvPr id="7" name="Tijdelijke aanduiding voor tekst 4">
            <a:extLst>
              <a:ext uri="{FF2B5EF4-FFF2-40B4-BE49-F238E27FC236}">
                <a16:creationId xmlns:a16="http://schemas.microsoft.com/office/drawing/2014/main" id="{81477D72-459D-F94A-9341-B6ABE0190731}"/>
              </a:ext>
            </a:extLst>
          </p:cNvPr>
          <p:cNvSpPr>
            <a:spLocks noGrp="1" noRot="1" noMove="1" noResize="1" noEditPoints="1" noAdjustHandles="1" noChangeArrowheads="1" noChangeShapeType="1"/>
          </p:cNvSpPr>
          <p:nvPr>
            <p:ph type="body" sz="quarter" idx="13" hasCustomPrompt="1"/>
          </p:nvPr>
        </p:nvSpPr>
        <p:spPr>
          <a:xfrm>
            <a:off x="679049" y="1049120"/>
            <a:ext cx="10833900" cy="5205032"/>
          </a:xfrm>
          <a:prstGeom prst="rect">
            <a:avLst/>
          </a:prstGeom>
        </p:spPr>
        <p:txBody>
          <a:bodyPr>
            <a:normAutofit/>
          </a:bodyPr>
          <a:lstStyle>
            <a:lvl1pPr marL="0" indent="0">
              <a:buNone/>
              <a:defRPr sz="1600" b="0"/>
            </a:lvl1pPr>
          </a:lstStyle>
          <a:p>
            <a:pPr lvl="0"/>
            <a:r>
              <a:rPr lang="nl-NL" sz="1600" b="1"/>
              <a:t>AVENIR NEXT LT PRO 16</a:t>
            </a:r>
          </a:p>
          <a:p>
            <a:pPr lvl="0"/>
            <a:r>
              <a:rPr lang="nl-NL" sz="1600" b="0"/>
              <a:t>AVENIR NEXT LT PRO 16</a:t>
            </a:r>
            <a:endParaRPr lang="nl-NL"/>
          </a:p>
        </p:txBody>
      </p:sp>
    </p:spTree>
    <p:extLst>
      <p:ext uri="{BB962C8B-B14F-4D97-AF65-F5344CB8AC3E}">
        <p14:creationId xmlns:p14="http://schemas.microsoft.com/office/powerpoint/2010/main" val="2425880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10"/>
          </p:nvPr>
        </p:nvSpPr>
        <p:spPr/>
        <p:txBody>
          <a:bodyPr/>
          <a:lstStyle/>
          <a:p>
            <a:fld id="{CA953BDC-9EAE-49FE-9892-958C9F845175}" type="datetimeFigureOut">
              <a:rPr lang="de-DE" smtClean="0"/>
              <a:t>26.02.2025</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3885912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endParaRPr lang="de-DE"/>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CA953BDC-9EAE-49FE-9892-958C9F845175}" type="datetimeFigureOut">
              <a:rPr lang="de-DE" smtClean="0"/>
              <a:t>26.02.2025</a:t>
            </a:fld>
            <a:endParaRPr lang="de-DE"/>
          </a:p>
        </p:txBody>
      </p:sp>
      <p:sp>
        <p:nvSpPr>
          <p:cNvPr id="5" name="Tijdelijke aanduiding voor voettekst 4"/>
          <p:cNvSpPr>
            <a:spLocks noGrp="1"/>
          </p:cNvSpPr>
          <p:nvPr>
            <p:ph type="ftr" sz="quarter" idx="11"/>
          </p:nvPr>
        </p:nvSpPr>
        <p:spPr/>
        <p:txBody>
          <a:bodyPr/>
          <a:lstStyle/>
          <a:p>
            <a:endParaRPr lang="de-DE"/>
          </a:p>
        </p:txBody>
      </p:sp>
      <p:sp>
        <p:nvSpPr>
          <p:cNvPr id="6" name="Tijdelijke aanduiding voor dianummer 5"/>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1843495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inhoud 2"/>
          <p:cNvSpPr>
            <a:spLocks noGrp="1"/>
          </p:cNvSpPr>
          <p:nvPr>
            <p:ph sz="half" idx="1"/>
          </p:nvPr>
        </p:nvSpPr>
        <p:spPr>
          <a:xfrm>
            <a:off x="838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inhoud 3"/>
          <p:cNvSpPr>
            <a:spLocks noGrp="1"/>
          </p:cNvSpPr>
          <p:nvPr>
            <p:ph sz="half" idx="2"/>
          </p:nvPr>
        </p:nvSpPr>
        <p:spPr>
          <a:xfrm>
            <a:off x="6172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5" name="Tijdelijke aanduiding voor datum 4"/>
          <p:cNvSpPr>
            <a:spLocks noGrp="1"/>
          </p:cNvSpPr>
          <p:nvPr>
            <p:ph type="dt" sz="half" idx="10"/>
          </p:nvPr>
        </p:nvSpPr>
        <p:spPr/>
        <p:txBody>
          <a:bodyPr/>
          <a:lstStyle/>
          <a:p>
            <a:fld id="{CA953BDC-9EAE-49FE-9892-958C9F845175}" type="datetimeFigureOut">
              <a:rPr lang="de-DE" smtClean="0"/>
              <a:t>26.02.2025</a:t>
            </a:fld>
            <a:endParaRPr lang="de-DE"/>
          </a:p>
        </p:txBody>
      </p:sp>
      <p:sp>
        <p:nvSpPr>
          <p:cNvPr id="6" name="Tijdelijke aanduiding voor voettekst 5"/>
          <p:cNvSpPr>
            <a:spLocks noGrp="1"/>
          </p:cNvSpPr>
          <p:nvPr>
            <p:ph type="ftr" sz="quarter" idx="11"/>
          </p:nvPr>
        </p:nvSpPr>
        <p:spPr/>
        <p:txBody>
          <a:bodyPr/>
          <a:lstStyle/>
          <a:p>
            <a:endParaRPr lang="de-DE"/>
          </a:p>
        </p:txBody>
      </p:sp>
      <p:sp>
        <p:nvSpPr>
          <p:cNvPr id="7" name="Tijdelijke aanduiding voor dianummer 6"/>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957811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endParaRPr lang="de-DE"/>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7" name="Tijdelijke aanduiding voor datum 6"/>
          <p:cNvSpPr>
            <a:spLocks noGrp="1"/>
          </p:cNvSpPr>
          <p:nvPr>
            <p:ph type="dt" sz="half" idx="10"/>
          </p:nvPr>
        </p:nvSpPr>
        <p:spPr/>
        <p:txBody>
          <a:bodyPr/>
          <a:lstStyle/>
          <a:p>
            <a:fld id="{CA953BDC-9EAE-49FE-9892-958C9F845175}" type="datetimeFigureOut">
              <a:rPr lang="de-DE" smtClean="0"/>
              <a:t>26.02.2025</a:t>
            </a:fld>
            <a:endParaRPr lang="de-DE"/>
          </a:p>
        </p:txBody>
      </p:sp>
      <p:sp>
        <p:nvSpPr>
          <p:cNvPr id="8" name="Tijdelijke aanduiding voor voettekst 7"/>
          <p:cNvSpPr>
            <a:spLocks noGrp="1"/>
          </p:cNvSpPr>
          <p:nvPr>
            <p:ph type="ftr" sz="quarter" idx="11"/>
          </p:nvPr>
        </p:nvSpPr>
        <p:spPr/>
        <p:txBody>
          <a:bodyPr/>
          <a:lstStyle/>
          <a:p>
            <a:endParaRPr lang="de-DE"/>
          </a:p>
        </p:txBody>
      </p:sp>
      <p:sp>
        <p:nvSpPr>
          <p:cNvPr id="9" name="Tijdelijke aanduiding voor dianummer 8"/>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41483159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de-DE"/>
          </a:p>
        </p:txBody>
      </p:sp>
      <p:sp>
        <p:nvSpPr>
          <p:cNvPr id="3" name="Tijdelijke aanduiding voor datum 2"/>
          <p:cNvSpPr>
            <a:spLocks noGrp="1"/>
          </p:cNvSpPr>
          <p:nvPr>
            <p:ph type="dt" sz="half" idx="10"/>
          </p:nvPr>
        </p:nvSpPr>
        <p:spPr/>
        <p:txBody>
          <a:bodyPr/>
          <a:lstStyle/>
          <a:p>
            <a:fld id="{CA953BDC-9EAE-49FE-9892-958C9F845175}" type="datetimeFigureOut">
              <a:rPr lang="de-DE" smtClean="0"/>
              <a:t>26.02.2025</a:t>
            </a:fld>
            <a:endParaRPr lang="de-DE"/>
          </a:p>
        </p:txBody>
      </p:sp>
      <p:sp>
        <p:nvSpPr>
          <p:cNvPr id="4" name="Tijdelijke aanduiding voor voettekst 3"/>
          <p:cNvSpPr>
            <a:spLocks noGrp="1"/>
          </p:cNvSpPr>
          <p:nvPr>
            <p:ph type="ftr" sz="quarter" idx="11"/>
          </p:nvPr>
        </p:nvSpPr>
        <p:spPr/>
        <p:txBody>
          <a:bodyPr/>
          <a:lstStyle/>
          <a:p>
            <a:endParaRPr lang="de-DE"/>
          </a:p>
        </p:txBody>
      </p:sp>
      <p:sp>
        <p:nvSpPr>
          <p:cNvPr id="5" name="Tijdelijke aanduiding voor dianummer 4"/>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1937782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CA953BDC-9EAE-49FE-9892-958C9F845175}" type="datetimeFigureOut">
              <a:rPr lang="de-DE" smtClean="0"/>
              <a:t>26.02.2025</a:t>
            </a:fld>
            <a:endParaRPr lang="de-DE"/>
          </a:p>
        </p:txBody>
      </p:sp>
      <p:sp>
        <p:nvSpPr>
          <p:cNvPr id="3" name="Tijdelijke aanduiding voor voettekst 2"/>
          <p:cNvSpPr>
            <a:spLocks noGrp="1"/>
          </p:cNvSpPr>
          <p:nvPr>
            <p:ph type="ftr" sz="quarter" idx="11"/>
          </p:nvPr>
        </p:nvSpPr>
        <p:spPr/>
        <p:txBody>
          <a:bodyPr/>
          <a:lstStyle/>
          <a:p>
            <a:endParaRPr lang="de-DE"/>
          </a:p>
        </p:txBody>
      </p:sp>
      <p:sp>
        <p:nvSpPr>
          <p:cNvPr id="4" name="Tijdelijke aanduiding voor dianummer 3"/>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33496041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endParaRPr lang="de-DE"/>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CA953BDC-9EAE-49FE-9892-958C9F845175}" type="datetimeFigureOut">
              <a:rPr lang="de-DE" smtClean="0"/>
              <a:t>26.02.2025</a:t>
            </a:fld>
            <a:endParaRPr lang="de-DE"/>
          </a:p>
        </p:txBody>
      </p:sp>
      <p:sp>
        <p:nvSpPr>
          <p:cNvPr id="6" name="Tijdelijke aanduiding voor voettekst 5"/>
          <p:cNvSpPr>
            <a:spLocks noGrp="1"/>
          </p:cNvSpPr>
          <p:nvPr>
            <p:ph type="ftr" sz="quarter" idx="11"/>
          </p:nvPr>
        </p:nvSpPr>
        <p:spPr/>
        <p:txBody>
          <a:bodyPr/>
          <a:lstStyle/>
          <a:p>
            <a:endParaRPr lang="de-DE"/>
          </a:p>
        </p:txBody>
      </p:sp>
      <p:sp>
        <p:nvSpPr>
          <p:cNvPr id="7" name="Tijdelijke aanduiding voor dianummer 6"/>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2568389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endParaRPr lang="de-DE"/>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CA953BDC-9EAE-49FE-9892-958C9F845175}" type="datetimeFigureOut">
              <a:rPr lang="de-DE" smtClean="0"/>
              <a:t>26.02.2025</a:t>
            </a:fld>
            <a:endParaRPr lang="de-DE"/>
          </a:p>
        </p:txBody>
      </p:sp>
      <p:sp>
        <p:nvSpPr>
          <p:cNvPr id="6" name="Tijdelijke aanduiding voor voettekst 5"/>
          <p:cNvSpPr>
            <a:spLocks noGrp="1"/>
          </p:cNvSpPr>
          <p:nvPr>
            <p:ph type="ftr" sz="quarter" idx="11"/>
          </p:nvPr>
        </p:nvSpPr>
        <p:spPr/>
        <p:txBody>
          <a:bodyPr/>
          <a:lstStyle/>
          <a:p>
            <a:endParaRPr lang="de-DE"/>
          </a:p>
        </p:txBody>
      </p:sp>
      <p:sp>
        <p:nvSpPr>
          <p:cNvPr id="7" name="Tijdelijke aanduiding voor dianummer 6"/>
          <p:cNvSpPr>
            <a:spLocks noGrp="1"/>
          </p:cNvSpPr>
          <p:nvPr>
            <p:ph type="sldNum" sz="quarter" idx="12"/>
          </p:nvPr>
        </p:nvSpPr>
        <p:spPr/>
        <p:txBody>
          <a:bodyPr/>
          <a:lstStyle/>
          <a:p>
            <a:fld id="{4CD814C8-F66B-4915-9FEC-D62A1DED085F}" type="slidenum">
              <a:rPr lang="de-DE" smtClean="0"/>
              <a:t>‹nr.›</a:t>
            </a:fld>
            <a:endParaRPr lang="de-DE"/>
          </a:p>
        </p:txBody>
      </p:sp>
    </p:spTree>
    <p:extLst>
      <p:ext uri="{BB962C8B-B14F-4D97-AF65-F5344CB8AC3E}">
        <p14:creationId xmlns:p14="http://schemas.microsoft.com/office/powerpoint/2010/main" val="84292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de stijl te bewerken</a:t>
            </a:r>
            <a:endParaRPr lang="de-DE"/>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de-DE"/>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A953BDC-9EAE-49FE-9892-958C9F845175}" type="datetimeFigureOut">
              <a:rPr lang="de-DE" smtClean="0"/>
              <a:t>26.02.2025</a:t>
            </a:fld>
            <a:endParaRPr lang="de-DE"/>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CD814C8-F66B-4915-9FEC-D62A1DED085F}" type="slidenum">
              <a:rPr lang="de-DE" smtClean="0"/>
              <a:t>‹nr.›</a:t>
            </a:fld>
            <a:endParaRPr lang="de-DE"/>
          </a:p>
        </p:txBody>
      </p:sp>
    </p:spTree>
    <p:extLst>
      <p:ext uri="{BB962C8B-B14F-4D97-AF65-F5344CB8AC3E}">
        <p14:creationId xmlns:p14="http://schemas.microsoft.com/office/powerpoint/2010/main" val="1710546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6.xml"/><Relationship Id="rId7" Type="http://schemas.openxmlformats.org/officeDocument/2006/relationships/image" Target="../media/image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3.png"/><Relationship Id="rId5" Type="http://schemas.microsoft.com/office/2007/relationships/hdphoto" Target="../media/hdphoto2.wdp"/><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img">
            <a:extLst>
              <a:ext uri="{FF2B5EF4-FFF2-40B4-BE49-F238E27FC236}">
                <a16:creationId xmlns:a16="http://schemas.microsoft.com/office/drawing/2014/main" id="{F892DCCD-399F-AAA0-9D94-0EF657A28ABB}"/>
              </a:ext>
            </a:extLst>
          </p:cNvPr>
          <p:cNvPicPr>
            <a:picLocks noChangeAspect="1"/>
          </p:cNvPicPr>
          <p:nvPr/>
        </p:nvPicPr>
        <p:blipFill>
          <a:blip r:embed="rId3"/>
          <a:srcRect l="11" t="201" r="-11" b="10115"/>
          <a:stretch/>
        </p:blipFill>
        <p:spPr>
          <a:xfrm>
            <a:off x="1360" y="15308"/>
            <a:ext cx="12200164" cy="6852248"/>
          </a:xfrm>
          <a:prstGeom prst="rect">
            <a:avLst/>
          </a:prstGeom>
        </p:spPr>
      </p:pic>
      <p:sp>
        <p:nvSpPr>
          <p:cNvPr id="4" name="Tekstvak 3">
            <a:extLst>
              <a:ext uri="{FF2B5EF4-FFF2-40B4-BE49-F238E27FC236}">
                <a16:creationId xmlns:a16="http://schemas.microsoft.com/office/drawing/2014/main" id="{C20F9BBD-39EA-2E8B-7C75-E01AEF1A443F}"/>
              </a:ext>
            </a:extLst>
          </p:cNvPr>
          <p:cNvSpPr txBox="1"/>
          <p:nvPr/>
        </p:nvSpPr>
        <p:spPr>
          <a:xfrm>
            <a:off x="866775" y="390525"/>
            <a:ext cx="10785021" cy="260071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nl-NL" sz="3800" b="1">
                <a:solidFill>
                  <a:srgbClr val="FFFFFF"/>
                </a:solidFill>
                <a:latin typeface="Avenir Next LT Pro"/>
              </a:rPr>
              <a:t>THE NATURAL CYCLE OF GREEN FACADES AND THEIR SEASONAL CHANGE</a:t>
            </a:r>
            <a:endParaRPr lang="nl-NL"/>
          </a:p>
          <a:p>
            <a:br>
              <a:rPr lang="nl-NL" sz="2900">
                <a:latin typeface="Avenir Light"/>
              </a:rPr>
            </a:br>
            <a:br>
              <a:rPr lang="nl-NL" sz="2900">
                <a:latin typeface="Avenir Light"/>
              </a:rPr>
            </a:br>
            <a:endParaRPr lang="nl-NL" sz="2900">
              <a:solidFill>
                <a:srgbClr val="FFFFFF"/>
              </a:solidFill>
              <a:latin typeface="Avenir Light"/>
            </a:endParaRPr>
          </a:p>
        </p:txBody>
      </p:sp>
      <p:pic>
        <p:nvPicPr>
          <p:cNvPr id="6" name="Afbeelding 5" descr="Afbeelding met tekst, Lettertype, Graphics, logo&#10;&#10;Door AI gegenereerde inhoud is mogelijk onjuist.">
            <a:extLst>
              <a:ext uri="{FF2B5EF4-FFF2-40B4-BE49-F238E27FC236}">
                <a16:creationId xmlns:a16="http://schemas.microsoft.com/office/drawing/2014/main" id="{453312C9-0C5C-FADF-EFF5-6B2FE025EA45}"/>
              </a:ext>
            </a:extLst>
          </p:cNvPr>
          <p:cNvPicPr>
            <a:picLocks noGrp="1" noRot="1" noChangeAspect="1" noMove="1" noResize="1" noEditPoints="1" noAdjustHandles="1" noChangeArrowheads="1" noChangeShapeType="1" noCrop="1"/>
          </p:cNvPicPr>
          <p:nvPr/>
        </p:nvPicPr>
        <p:blipFill>
          <a:blip r:embed="rId4" cstate="screen">
            <a:extLst>
              <a:ext uri="{28A0092B-C50C-407E-A947-70E740481C1C}">
                <a14:useLocalDpi xmlns:a14="http://schemas.microsoft.com/office/drawing/2010/main"/>
              </a:ext>
            </a:extLst>
          </a:blip>
          <a:stretch>
            <a:fillRect/>
          </a:stretch>
        </p:blipFill>
        <p:spPr>
          <a:xfrm>
            <a:off x="4909991" y="5682814"/>
            <a:ext cx="2575217" cy="740767"/>
          </a:xfrm>
          <a:prstGeom prst="rect">
            <a:avLst/>
          </a:prstGeom>
        </p:spPr>
      </p:pic>
      <p:sp>
        <p:nvSpPr>
          <p:cNvPr id="7" name="Tekstvak 6">
            <a:extLst>
              <a:ext uri="{FF2B5EF4-FFF2-40B4-BE49-F238E27FC236}">
                <a16:creationId xmlns:a16="http://schemas.microsoft.com/office/drawing/2014/main" id="{D89D3576-BE38-A67A-E4B6-A46A38727A30}"/>
              </a:ext>
            </a:extLst>
          </p:cNvPr>
          <p:cNvSpPr txBox="1"/>
          <p:nvPr/>
        </p:nvSpPr>
        <p:spPr>
          <a:xfrm>
            <a:off x="9173937" y="5935436"/>
            <a:ext cx="3015342"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bg1"/>
                </a:solidFill>
                <a:latin typeface="Avenir Next LT Pro"/>
              </a:rPr>
              <a:t>ARNO WEMMERS</a:t>
            </a:r>
            <a:br>
              <a:rPr lang="en-US">
                <a:latin typeface="Avenir Next LT Pro"/>
              </a:rPr>
            </a:br>
            <a:r>
              <a:rPr lang="en-US" err="1">
                <a:solidFill>
                  <a:schemeClr val="bg1"/>
                </a:solidFill>
                <a:latin typeface="Avenir Next LT Pro"/>
              </a:rPr>
              <a:t>Accountmanager</a:t>
            </a:r>
            <a:r>
              <a:rPr lang="en-US">
                <a:solidFill>
                  <a:schemeClr val="bg1"/>
                </a:solidFill>
                <a:latin typeface="Avenir Next LT Pro"/>
              </a:rPr>
              <a:t> Europe</a:t>
            </a:r>
          </a:p>
          <a:p>
            <a:r>
              <a:rPr lang="en-US" sz="1400">
                <a:solidFill>
                  <a:schemeClr val="bg1"/>
                </a:solidFill>
                <a:latin typeface="Avenir Next LT Pro"/>
              </a:rPr>
              <a:t>wemmers@mobilane.nl</a:t>
            </a:r>
          </a:p>
          <a:p>
            <a:endParaRPr lang="en-US">
              <a:solidFill>
                <a:schemeClr val="bg1"/>
              </a:solidFill>
              <a:latin typeface="Avenir Next LT Pro"/>
            </a:endParaRPr>
          </a:p>
        </p:txBody>
      </p:sp>
      <p:sp>
        <p:nvSpPr>
          <p:cNvPr id="9" name="Tekstvak 8">
            <a:extLst>
              <a:ext uri="{FF2B5EF4-FFF2-40B4-BE49-F238E27FC236}">
                <a16:creationId xmlns:a16="http://schemas.microsoft.com/office/drawing/2014/main" id="{8AD404BD-9642-7FA4-09E6-55C95A293114}"/>
              </a:ext>
            </a:extLst>
          </p:cNvPr>
          <p:cNvSpPr txBox="1"/>
          <p:nvPr/>
        </p:nvSpPr>
        <p:spPr>
          <a:xfrm>
            <a:off x="29937" y="5942239"/>
            <a:ext cx="301534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bg1"/>
                </a:solidFill>
                <a:latin typeface="Avenir Next LT Pro"/>
              </a:rPr>
              <a:t>DATE 2025</a:t>
            </a:r>
            <a:br>
              <a:rPr lang="en-US">
                <a:latin typeface="Avenir Next LT Pro"/>
              </a:rPr>
            </a:br>
            <a:r>
              <a:rPr lang="en-US">
                <a:solidFill>
                  <a:schemeClr val="bg1"/>
                </a:solidFill>
                <a:latin typeface="Avenir Next LT Pro"/>
              </a:rPr>
              <a:t>LOCATION</a:t>
            </a:r>
          </a:p>
          <a:p>
            <a:endParaRPr lang="en-US">
              <a:solidFill>
                <a:schemeClr val="bg1"/>
              </a:solidFill>
              <a:latin typeface="Avenir Next LT Pro"/>
            </a:endParaRPr>
          </a:p>
        </p:txBody>
      </p:sp>
      <p:pic>
        <p:nvPicPr>
          <p:cNvPr id="5" name="Afbeelding 4" descr="Afbeelding met Menselijk gezicht, persoon, kleding, boom">
            <a:extLst>
              <a:ext uri="{FF2B5EF4-FFF2-40B4-BE49-F238E27FC236}">
                <a16:creationId xmlns:a16="http://schemas.microsoft.com/office/drawing/2014/main" id="{20D0EF41-88C6-DED8-FDE8-DF84165E1B9F}"/>
              </a:ext>
            </a:extLst>
          </p:cNvPr>
          <p:cNvPicPr>
            <a:picLocks noChangeAspect="1"/>
          </p:cNvPicPr>
          <p:nvPr/>
        </p:nvPicPr>
        <p:blipFill>
          <a:blip r:embed="rId5"/>
          <a:stretch>
            <a:fillRect/>
          </a:stretch>
        </p:blipFill>
        <p:spPr>
          <a:xfrm>
            <a:off x="9484791" y="4475573"/>
            <a:ext cx="1522298" cy="1335248"/>
          </a:xfrm>
          <a:prstGeom prst="flowChartConnector">
            <a:avLst/>
          </a:prstGeom>
        </p:spPr>
      </p:pic>
    </p:spTree>
    <p:extLst>
      <p:ext uri="{BB962C8B-B14F-4D97-AF65-F5344CB8AC3E}">
        <p14:creationId xmlns:p14="http://schemas.microsoft.com/office/powerpoint/2010/main" val="3827928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5AA50-764B-4BDB-FB5F-7C8BAEA8785E}"/>
            </a:ext>
          </a:extLst>
        </p:cNvPr>
        <p:cNvGrpSpPr/>
        <p:nvPr/>
      </p:nvGrpSpPr>
      <p:grpSpPr>
        <a:xfrm>
          <a:off x="0" y="0"/>
          <a:ext cx="0" cy="0"/>
          <a:chOff x="0" y="0"/>
          <a:chExt cx="0" cy="0"/>
        </a:xfrm>
      </p:grpSpPr>
      <p:sp>
        <p:nvSpPr>
          <p:cNvPr id="3" name="Rechthoek 2">
            <a:extLst>
              <a:ext uri="{FF2B5EF4-FFF2-40B4-BE49-F238E27FC236}">
                <a16:creationId xmlns:a16="http://schemas.microsoft.com/office/drawing/2014/main" id="{073E2D7B-760C-8D25-2BB6-9135F6DFCB8F}"/>
              </a:ext>
            </a:extLst>
          </p:cNvPr>
          <p:cNvSpPr/>
          <p:nvPr/>
        </p:nvSpPr>
        <p:spPr>
          <a:xfrm>
            <a:off x="-1" y="-5917"/>
            <a:ext cx="12192001" cy="770021"/>
          </a:xfrm>
          <a:prstGeom prst="rect">
            <a:avLst/>
          </a:prstGeom>
          <a:solidFill>
            <a:srgbClr val="0F42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0F4231"/>
              </a:solidFill>
            </a:endParaRPr>
          </a:p>
        </p:txBody>
      </p:sp>
      <p:sp>
        <p:nvSpPr>
          <p:cNvPr id="6" name="Tekstvak 5">
            <a:extLst>
              <a:ext uri="{FF2B5EF4-FFF2-40B4-BE49-F238E27FC236}">
                <a16:creationId xmlns:a16="http://schemas.microsoft.com/office/drawing/2014/main" id="{CF7BC3F1-671C-68FC-CBED-746F6CD76A81}"/>
              </a:ext>
            </a:extLst>
          </p:cNvPr>
          <p:cNvSpPr txBox="1"/>
          <p:nvPr/>
        </p:nvSpPr>
        <p:spPr>
          <a:xfrm>
            <a:off x="0" y="114882"/>
            <a:ext cx="12192000" cy="538609"/>
          </a:xfrm>
          <a:prstGeom prst="rect">
            <a:avLst/>
          </a:prstGeom>
          <a:noFill/>
        </p:spPr>
        <p:txBody>
          <a:bodyPr wrap="square" lIns="91440" tIns="45720" rIns="91440" bIns="45720" rtlCol="0" anchor="t">
            <a:spAutoFit/>
          </a:bodyPr>
          <a:lstStyle/>
          <a:p>
            <a:pPr algn="ctr"/>
            <a:r>
              <a:rPr lang="nl-NL" sz="2900">
                <a:solidFill>
                  <a:schemeClr val="bg1"/>
                </a:solidFill>
                <a:latin typeface="Avenir Light"/>
              </a:rPr>
              <a:t>THE NATURAL CYCLE OF GREEN FACADES</a:t>
            </a:r>
            <a:endParaRPr lang="nl-NL"/>
          </a:p>
        </p:txBody>
      </p:sp>
      <p:sp>
        <p:nvSpPr>
          <p:cNvPr id="7" name="Tijdelijke aanduiding voor dianummer 6">
            <a:extLst>
              <a:ext uri="{FF2B5EF4-FFF2-40B4-BE49-F238E27FC236}">
                <a16:creationId xmlns:a16="http://schemas.microsoft.com/office/drawing/2014/main" id="{FD91D8C6-43F7-D659-F927-D9C371284330}"/>
              </a:ext>
            </a:extLst>
          </p:cNvPr>
          <p:cNvSpPr>
            <a:spLocks noGrp="1"/>
          </p:cNvSpPr>
          <p:nvPr>
            <p:ph type="sldNum" sz="quarter" idx="12"/>
          </p:nvPr>
        </p:nvSpPr>
        <p:spPr/>
        <p:txBody>
          <a:bodyPr/>
          <a:lstStyle/>
          <a:p>
            <a:fld id="{01B24F16-4C82-4446-AD93-148592051CFE}" type="slidenum">
              <a:rPr lang="nl-NL" smtClean="0"/>
              <a:t>2</a:t>
            </a:fld>
            <a:endParaRPr lang="nl-NL"/>
          </a:p>
        </p:txBody>
      </p:sp>
      <p:pic>
        <p:nvPicPr>
          <p:cNvPr id="5" name="Afbeelding 4">
            <a:extLst>
              <a:ext uri="{FF2B5EF4-FFF2-40B4-BE49-F238E27FC236}">
                <a16:creationId xmlns:a16="http://schemas.microsoft.com/office/drawing/2014/main" id="{9FB7FC76-6183-608C-B04B-5745AAD7313E}"/>
              </a:ext>
            </a:extLst>
          </p:cNvPr>
          <p:cNvPicPr>
            <a:picLocks noChangeAspect="1"/>
          </p:cNvPicPr>
          <p:nvPr/>
        </p:nvPicPr>
        <p:blipFill>
          <a:blip r:embed="rId3"/>
          <a:stretch>
            <a:fillRect/>
          </a:stretch>
        </p:blipFill>
        <p:spPr>
          <a:xfrm>
            <a:off x="5962650" y="6406109"/>
            <a:ext cx="266700" cy="266700"/>
          </a:xfrm>
          <a:prstGeom prst="rect">
            <a:avLst/>
          </a:prstGeom>
        </p:spPr>
      </p:pic>
      <p:pic>
        <p:nvPicPr>
          <p:cNvPr id="2" name="Afbeelding 1" descr="Afbeelding met buitenshuis, hemel, plant, gebouw&#10;&#10;Door AI gegenereerde inhoud is mogelijk onjuist.">
            <a:extLst>
              <a:ext uri="{FF2B5EF4-FFF2-40B4-BE49-F238E27FC236}">
                <a16:creationId xmlns:a16="http://schemas.microsoft.com/office/drawing/2014/main" id="{43234DDB-82FD-C0E7-DA01-CD8D7EC0474D}"/>
              </a:ext>
            </a:extLst>
          </p:cNvPr>
          <p:cNvPicPr>
            <a:picLocks noChangeAspect="1"/>
          </p:cNvPicPr>
          <p:nvPr/>
        </p:nvPicPr>
        <p:blipFill>
          <a:blip r:embed="rId4"/>
          <a:stretch>
            <a:fillRect/>
          </a:stretch>
        </p:blipFill>
        <p:spPr>
          <a:xfrm>
            <a:off x="0" y="1255143"/>
            <a:ext cx="12192000" cy="3657600"/>
          </a:xfrm>
          <a:prstGeom prst="rect">
            <a:avLst/>
          </a:prstGeom>
        </p:spPr>
      </p:pic>
      <p:sp>
        <p:nvSpPr>
          <p:cNvPr id="4" name="Tekstvak 3">
            <a:extLst>
              <a:ext uri="{FF2B5EF4-FFF2-40B4-BE49-F238E27FC236}">
                <a16:creationId xmlns:a16="http://schemas.microsoft.com/office/drawing/2014/main" id="{E6ED6CAC-C66D-7860-AD18-79AA8ED94326}"/>
              </a:ext>
            </a:extLst>
          </p:cNvPr>
          <p:cNvSpPr txBox="1"/>
          <p:nvPr/>
        </p:nvSpPr>
        <p:spPr>
          <a:xfrm>
            <a:off x="655608" y="1072551"/>
            <a:ext cx="1115395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FFFFFF"/>
                </a:solidFill>
                <a:highlight>
                  <a:srgbClr val="DE6912"/>
                </a:highlight>
                <a:latin typeface="Avenir Next LT Pro"/>
              </a:rPr>
              <a:t>" A GREEN FAÇADE LIVES WITH THE SEASONS – THAT'S PRECISELY WHAT MAKES IT SO UNIQUE"</a:t>
            </a:r>
            <a:endParaRPr lang="nl-NL" b="1"/>
          </a:p>
        </p:txBody>
      </p:sp>
    </p:spTree>
    <p:extLst>
      <p:ext uri="{BB962C8B-B14F-4D97-AF65-F5344CB8AC3E}">
        <p14:creationId xmlns:p14="http://schemas.microsoft.com/office/powerpoint/2010/main" val="2506003404"/>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99726F-7D27-1015-D06F-590DFF6BC038}"/>
            </a:ext>
          </a:extLst>
        </p:cNvPr>
        <p:cNvGrpSpPr/>
        <p:nvPr/>
      </p:nvGrpSpPr>
      <p:grpSpPr>
        <a:xfrm>
          <a:off x="0" y="0"/>
          <a:ext cx="0" cy="0"/>
          <a:chOff x="0" y="0"/>
          <a:chExt cx="0" cy="0"/>
        </a:xfrm>
      </p:grpSpPr>
      <p:sp>
        <p:nvSpPr>
          <p:cNvPr id="3" name="Rechthoek 2">
            <a:extLst>
              <a:ext uri="{FF2B5EF4-FFF2-40B4-BE49-F238E27FC236}">
                <a16:creationId xmlns:a16="http://schemas.microsoft.com/office/drawing/2014/main" id="{F152CC02-0309-2D46-02C5-42718A6444D8}"/>
              </a:ext>
            </a:extLst>
          </p:cNvPr>
          <p:cNvSpPr/>
          <p:nvPr/>
        </p:nvSpPr>
        <p:spPr>
          <a:xfrm>
            <a:off x="-1" y="-5917"/>
            <a:ext cx="12192001" cy="770021"/>
          </a:xfrm>
          <a:prstGeom prst="rect">
            <a:avLst/>
          </a:prstGeom>
          <a:solidFill>
            <a:srgbClr val="0F423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0F4231"/>
              </a:solidFill>
            </a:endParaRPr>
          </a:p>
        </p:txBody>
      </p:sp>
      <p:sp>
        <p:nvSpPr>
          <p:cNvPr id="6" name="Tekstvak 5">
            <a:extLst>
              <a:ext uri="{FF2B5EF4-FFF2-40B4-BE49-F238E27FC236}">
                <a16:creationId xmlns:a16="http://schemas.microsoft.com/office/drawing/2014/main" id="{D03349FC-4E81-C1D6-FF92-409A000FDD06}"/>
              </a:ext>
            </a:extLst>
          </p:cNvPr>
          <p:cNvSpPr txBox="1"/>
          <p:nvPr/>
        </p:nvSpPr>
        <p:spPr>
          <a:xfrm>
            <a:off x="0" y="114882"/>
            <a:ext cx="12192000" cy="538609"/>
          </a:xfrm>
          <a:prstGeom prst="rect">
            <a:avLst/>
          </a:prstGeom>
          <a:noFill/>
        </p:spPr>
        <p:txBody>
          <a:bodyPr wrap="square" lIns="91440" tIns="45720" rIns="91440" bIns="45720" rtlCol="0" anchor="t">
            <a:spAutoFit/>
          </a:bodyPr>
          <a:lstStyle/>
          <a:p>
            <a:pPr algn="ctr"/>
            <a:r>
              <a:rPr lang="nl-NL" sz="2900">
                <a:solidFill>
                  <a:schemeClr val="bg1"/>
                </a:solidFill>
                <a:latin typeface="Avenir Light"/>
              </a:rPr>
              <a:t>WINTER</a:t>
            </a:r>
            <a:endParaRPr lang="nl-NL"/>
          </a:p>
        </p:txBody>
      </p:sp>
      <p:sp>
        <p:nvSpPr>
          <p:cNvPr id="7" name="Tijdelijke aanduiding voor dianummer 6">
            <a:extLst>
              <a:ext uri="{FF2B5EF4-FFF2-40B4-BE49-F238E27FC236}">
                <a16:creationId xmlns:a16="http://schemas.microsoft.com/office/drawing/2014/main" id="{D559F76A-0819-BD3F-FFC8-5AA0167E9C92}"/>
              </a:ext>
            </a:extLst>
          </p:cNvPr>
          <p:cNvSpPr>
            <a:spLocks noGrp="1"/>
          </p:cNvSpPr>
          <p:nvPr>
            <p:ph type="sldNum" sz="quarter" idx="12"/>
          </p:nvPr>
        </p:nvSpPr>
        <p:spPr/>
        <p:txBody>
          <a:bodyPr/>
          <a:lstStyle/>
          <a:p>
            <a:fld id="{01B24F16-4C82-4446-AD93-148592051CFE}" type="slidenum">
              <a:rPr lang="nl-NL" smtClean="0"/>
              <a:t>3</a:t>
            </a:fld>
            <a:endParaRPr lang="nl-NL"/>
          </a:p>
        </p:txBody>
      </p:sp>
      <p:pic>
        <p:nvPicPr>
          <p:cNvPr id="5" name="Afbeelding 4">
            <a:extLst>
              <a:ext uri="{FF2B5EF4-FFF2-40B4-BE49-F238E27FC236}">
                <a16:creationId xmlns:a16="http://schemas.microsoft.com/office/drawing/2014/main" id="{016BDBC0-2D71-681A-F336-F0DCC70E3270}"/>
              </a:ext>
            </a:extLst>
          </p:cNvPr>
          <p:cNvPicPr>
            <a:picLocks noChangeAspect="1"/>
          </p:cNvPicPr>
          <p:nvPr/>
        </p:nvPicPr>
        <p:blipFill>
          <a:blip r:embed="rId5"/>
          <a:stretch>
            <a:fillRect/>
          </a:stretch>
        </p:blipFill>
        <p:spPr>
          <a:xfrm>
            <a:off x="5962650" y="6406109"/>
            <a:ext cx="266700" cy="266700"/>
          </a:xfrm>
          <a:prstGeom prst="rect">
            <a:avLst/>
          </a:prstGeom>
        </p:spPr>
      </p:pic>
      <p:pic>
        <p:nvPicPr>
          <p:cNvPr id="4" name="Mobilane Renaissance 005">
            <a:hlinkClick r:id="" action="ppaction://media"/>
            <a:extLst>
              <a:ext uri="{FF2B5EF4-FFF2-40B4-BE49-F238E27FC236}">
                <a16:creationId xmlns:a16="http://schemas.microsoft.com/office/drawing/2014/main" id="{853A79EA-0A1F-4447-E3EE-BEA88261387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7813" y="764969"/>
            <a:ext cx="12207833" cy="6970814"/>
          </a:xfrm>
          <a:prstGeom prst="rect">
            <a:avLst/>
          </a:prstGeom>
        </p:spPr>
      </p:pic>
      <p:pic>
        <p:nvPicPr>
          <p:cNvPr id="2" name="Afbeelding 1" descr="Afbeelding met clipart, Graphics, creativiteit&#10;&#10;Door AI gegenereerde inhoud is mogelijk onjuist.">
            <a:extLst>
              <a:ext uri="{FF2B5EF4-FFF2-40B4-BE49-F238E27FC236}">
                <a16:creationId xmlns:a16="http://schemas.microsoft.com/office/drawing/2014/main" id="{C0ADCE51-A3DE-11B0-6A99-B0A88460266A}"/>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1628146" y="4179049"/>
            <a:ext cx="1453012" cy="1467390"/>
          </a:xfrm>
          <a:prstGeom prst="rect">
            <a:avLst/>
          </a:prstGeom>
        </p:spPr>
      </p:pic>
      <p:sp>
        <p:nvSpPr>
          <p:cNvPr id="9" name="Tekstvak 8">
            <a:extLst>
              <a:ext uri="{FF2B5EF4-FFF2-40B4-BE49-F238E27FC236}">
                <a16:creationId xmlns:a16="http://schemas.microsoft.com/office/drawing/2014/main" id="{5FFCFB9D-FC7B-84FA-4887-76CA94C99198}"/>
              </a:ext>
            </a:extLst>
          </p:cNvPr>
          <p:cNvSpPr txBox="1"/>
          <p:nvPr/>
        </p:nvSpPr>
        <p:spPr>
          <a:xfrm>
            <a:off x="1198713" y="592778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FFFFFF"/>
                </a:solidFill>
                <a:latin typeface="Avenir Next LT Pro"/>
              </a:rPr>
              <a:t>FOCUS ON FORM</a:t>
            </a:r>
            <a:endParaRPr lang="nl-NL" b="1"/>
          </a:p>
        </p:txBody>
      </p:sp>
      <p:pic>
        <p:nvPicPr>
          <p:cNvPr id="10" name="Afbeelding 9" descr="Afbeelding met clipart, Graphics, creativiteit&#10;&#10;Door AI gegenereerde inhoud is mogelijk onjuist.">
            <a:extLst>
              <a:ext uri="{FF2B5EF4-FFF2-40B4-BE49-F238E27FC236}">
                <a16:creationId xmlns:a16="http://schemas.microsoft.com/office/drawing/2014/main" id="{8A11504B-9985-C018-3BC8-D9190926DF90}"/>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5176837" y="4231525"/>
            <a:ext cx="1453012" cy="1467390"/>
          </a:xfrm>
          <a:prstGeom prst="rect">
            <a:avLst/>
          </a:prstGeom>
        </p:spPr>
      </p:pic>
      <p:sp>
        <p:nvSpPr>
          <p:cNvPr id="11" name="Tekstvak 10">
            <a:extLst>
              <a:ext uri="{FF2B5EF4-FFF2-40B4-BE49-F238E27FC236}">
                <a16:creationId xmlns:a16="http://schemas.microsoft.com/office/drawing/2014/main" id="{73FBF29B-B695-A469-A670-1438C791D9FD}"/>
              </a:ext>
            </a:extLst>
          </p:cNvPr>
          <p:cNvSpPr txBox="1"/>
          <p:nvPr/>
        </p:nvSpPr>
        <p:spPr>
          <a:xfrm>
            <a:off x="4747404" y="5980261"/>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FFFFFF"/>
                </a:solidFill>
                <a:latin typeface="Avenir Next LT Pro"/>
              </a:rPr>
              <a:t>EVERGREEN APEAL</a:t>
            </a:r>
            <a:endParaRPr lang="nl-NL"/>
          </a:p>
        </p:txBody>
      </p:sp>
      <p:pic>
        <p:nvPicPr>
          <p:cNvPr id="12" name="Afbeelding 11" descr="Afbeelding met clipart, Graphics, creativiteit&#10;&#10;Door AI gegenereerde inhoud is mogelijk onjuist.">
            <a:extLst>
              <a:ext uri="{FF2B5EF4-FFF2-40B4-BE49-F238E27FC236}">
                <a16:creationId xmlns:a16="http://schemas.microsoft.com/office/drawing/2014/main" id="{18F31E12-E6C2-922B-604C-03FE675B84CD}"/>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10000" b="90000" l="10000" r="90000"/>
                    </a14:imgEffect>
                  </a14:imgLayer>
                </a14:imgProps>
              </a:ext>
            </a:extLst>
          </a:blip>
          <a:stretch>
            <a:fillRect/>
          </a:stretch>
        </p:blipFill>
        <p:spPr>
          <a:xfrm>
            <a:off x="8790945" y="4236198"/>
            <a:ext cx="1453012" cy="1467390"/>
          </a:xfrm>
          <a:prstGeom prst="rect">
            <a:avLst/>
          </a:prstGeom>
        </p:spPr>
      </p:pic>
      <p:sp>
        <p:nvSpPr>
          <p:cNvPr id="13" name="Tekstvak 12">
            <a:extLst>
              <a:ext uri="{FF2B5EF4-FFF2-40B4-BE49-F238E27FC236}">
                <a16:creationId xmlns:a16="http://schemas.microsoft.com/office/drawing/2014/main" id="{CE8C9C3A-CA8C-3F86-B17B-ED90CD393AD2}"/>
              </a:ext>
            </a:extLst>
          </p:cNvPr>
          <p:cNvSpPr txBox="1"/>
          <p:nvPr/>
        </p:nvSpPr>
        <p:spPr>
          <a:xfrm>
            <a:off x="8361512" y="5984934"/>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FFFFFF"/>
                </a:solidFill>
                <a:latin typeface="Avenir Next LT Pro"/>
              </a:rPr>
              <a:t>SERENE STREETSCAPE</a:t>
            </a:r>
            <a:endParaRPr lang="nl-NL"/>
          </a:p>
        </p:txBody>
      </p:sp>
    </p:spTree>
    <p:extLst>
      <p:ext uri="{BB962C8B-B14F-4D97-AF65-F5344CB8AC3E}">
        <p14:creationId xmlns:p14="http://schemas.microsoft.com/office/powerpoint/2010/main" val="21171361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AF14E-810C-5A96-63A9-7E9E6A017E76}"/>
            </a:ext>
          </a:extLst>
        </p:cNvPr>
        <p:cNvGrpSpPr/>
        <p:nvPr/>
      </p:nvGrpSpPr>
      <p:grpSpPr>
        <a:xfrm>
          <a:off x="0" y="0"/>
          <a:ext cx="0" cy="0"/>
          <a:chOff x="0" y="0"/>
          <a:chExt cx="0" cy="0"/>
        </a:xfrm>
      </p:grpSpPr>
      <p:sp>
        <p:nvSpPr>
          <p:cNvPr id="3" name="Rechthoek 2">
            <a:extLst>
              <a:ext uri="{FF2B5EF4-FFF2-40B4-BE49-F238E27FC236}">
                <a16:creationId xmlns:a16="http://schemas.microsoft.com/office/drawing/2014/main" id="{DFB6CB8C-EEA9-25C7-287B-957DD72D3709}"/>
              </a:ext>
            </a:extLst>
          </p:cNvPr>
          <p:cNvSpPr/>
          <p:nvPr/>
        </p:nvSpPr>
        <p:spPr>
          <a:xfrm>
            <a:off x="-1" y="-5917"/>
            <a:ext cx="12192001" cy="770021"/>
          </a:xfrm>
          <a:prstGeom prst="rect">
            <a:avLst/>
          </a:prstGeom>
          <a:solidFill>
            <a:srgbClr val="0F42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0F4231"/>
              </a:solidFill>
            </a:endParaRPr>
          </a:p>
        </p:txBody>
      </p:sp>
      <p:sp>
        <p:nvSpPr>
          <p:cNvPr id="6" name="Tekstvak 5">
            <a:extLst>
              <a:ext uri="{FF2B5EF4-FFF2-40B4-BE49-F238E27FC236}">
                <a16:creationId xmlns:a16="http://schemas.microsoft.com/office/drawing/2014/main" id="{EB999D3C-B7F4-18C1-E63F-4EB656E7A8AF}"/>
              </a:ext>
            </a:extLst>
          </p:cNvPr>
          <p:cNvSpPr txBox="1"/>
          <p:nvPr/>
        </p:nvSpPr>
        <p:spPr>
          <a:xfrm>
            <a:off x="0" y="114882"/>
            <a:ext cx="12192000" cy="538609"/>
          </a:xfrm>
          <a:prstGeom prst="rect">
            <a:avLst/>
          </a:prstGeom>
          <a:noFill/>
        </p:spPr>
        <p:txBody>
          <a:bodyPr wrap="square" lIns="91440" tIns="45720" rIns="91440" bIns="45720" rtlCol="0" anchor="t">
            <a:spAutoFit/>
          </a:bodyPr>
          <a:lstStyle/>
          <a:p>
            <a:pPr algn="ctr"/>
            <a:r>
              <a:rPr lang="nl-NL" sz="2900">
                <a:solidFill>
                  <a:schemeClr val="bg1"/>
                </a:solidFill>
                <a:latin typeface="Avenir Light"/>
              </a:rPr>
              <a:t>WINTER</a:t>
            </a:r>
            <a:endParaRPr lang="nl-NL">
              <a:solidFill>
                <a:schemeClr val="bg1"/>
              </a:solidFill>
            </a:endParaRPr>
          </a:p>
        </p:txBody>
      </p:sp>
      <p:sp>
        <p:nvSpPr>
          <p:cNvPr id="7" name="Tijdelijke aanduiding voor dianummer 6">
            <a:extLst>
              <a:ext uri="{FF2B5EF4-FFF2-40B4-BE49-F238E27FC236}">
                <a16:creationId xmlns:a16="http://schemas.microsoft.com/office/drawing/2014/main" id="{35DEB5C3-F16D-B8A8-3C66-CB651F2809DC}"/>
              </a:ext>
            </a:extLst>
          </p:cNvPr>
          <p:cNvSpPr>
            <a:spLocks noGrp="1"/>
          </p:cNvSpPr>
          <p:nvPr>
            <p:ph type="sldNum" sz="quarter" idx="12"/>
          </p:nvPr>
        </p:nvSpPr>
        <p:spPr/>
        <p:txBody>
          <a:bodyPr/>
          <a:lstStyle/>
          <a:p>
            <a:fld id="{01B24F16-4C82-4446-AD93-148592051CFE}" type="slidenum">
              <a:rPr lang="nl-NL" smtClean="0"/>
              <a:t>4</a:t>
            </a:fld>
            <a:endParaRPr lang="nl-NL"/>
          </a:p>
        </p:txBody>
      </p:sp>
      <p:pic>
        <p:nvPicPr>
          <p:cNvPr id="5" name="Afbeelding 4">
            <a:extLst>
              <a:ext uri="{FF2B5EF4-FFF2-40B4-BE49-F238E27FC236}">
                <a16:creationId xmlns:a16="http://schemas.microsoft.com/office/drawing/2014/main" id="{3D123CC6-38A9-B915-5757-0AC779733B03}"/>
              </a:ext>
            </a:extLst>
          </p:cNvPr>
          <p:cNvPicPr>
            <a:picLocks noChangeAspect="1"/>
          </p:cNvPicPr>
          <p:nvPr/>
        </p:nvPicPr>
        <p:blipFill>
          <a:blip r:embed="rId3"/>
          <a:stretch>
            <a:fillRect/>
          </a:stretch>
        </p:blipFill>
        <p:spPr>
          <a:xfrm>
            <a:off x="5962650" y="6406109"/>
            <a:ext cx="266700" cy="266700"/>
          </a:xfrm>
          <a:prstGeom prst="rect">
            <a:avLst/>
          </a:prstGeom>
        </p:spPr>
      </p:pic>
      <p:pic>
        <p:nvPicPr>
          <p:cNvPr id="2" name="Afbeelding 1" descr="Afbeelding met raam, buitenshuis, gebouw, herfst&#10;&#10;Door AI gegenereerde inhoud is mogelijk onjuist.">
            <a:extLst>
              <a:ext uri="{FF2B5EF4-FFF2-40B4-BE49-F238E27FC236}">
                <a16:creationId xmlns:a16="http://schemas.microsoft.com/office/drawing/2014/main" id="{9444F266-E37A-3F3C-B466-E93061076A68}"/>
              </a:ext>
            </a:extLst>
          </p:cNvPr>
          <p:cNvPicPr>
            <a:picLocks noChangeAspect="1"/>
          </p:cNvPicPr>
          <p:nvPr/>
        </p:nvPicPr>
        <p:blipFill>
          <a:blip r:embed="rId4"/>
          <a:srcRect t="-49" r="36156" b="162"/>
          <a:stretch/>
        </p:blipFill>
        <p:spPr>
          <a:xfrm>
            <a:off x="2474" y="768899"/>
            <a:ext cx="5822074" cy="6079221"/>
          </a:xfrm>
          <a:prstGeom prst="rect">
            <a:avLst/>
          </a:prstGeom>
        </p:spPr>
      </p:pic>
      <p:sp>
        <p:nvSpPr>
          <p:cNvPr id="9" name="Tekstvak 8">
            <a:extLst>
              <a:ext uri="{FF2B5EF4-FFF2-40B4-BE49-F238E27FC236}">
                <a16:creationId xmlns:a16="http://schemas.microsoft.com/office/drawing/2014/main" id="{0818D85A-A167-0AA6-B79A-F1395FBEB7E9}"/>
              </a:ext>
            </a:extLst>
          </p:cNvPr>
          <p:cNvSpPr txBox="1"/>
          <p:nvPr/>
        </p:nvSpPr>
        <p:spPr>
          <a:xfrm>
            <a:off x="6416634" y="904504"/>
            <a:ext cx="5771407" cy="36317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FFFF"/>
                </a:solidFill>
                <a:highlight>
                  <a:srgbClr val="DE6912"/>
                </a:highlight>
                <a:latin typeface="Avenir Next LT Pro"/>
                <a:cs typeface="Segoe UI"/>
              </a:rPr>
              <a:t>WHAT IS THERE TO SEE IN WINTER</a:t>
            </a:r>
            <a:br>
              <a:rPr lang="en-US">
                <a:latin typeface="Avenir Next LT Pro"/>
                <a:cs typeface="Segoe UI"/>
              </a:rPr>
            </a:br>
            <a:endParaRPr lang="en-US">
              <a:solidFill>
                <a:srgbClr val="FFFFFF"/>
              </a:solidFill>
              <a:highlight>
                <a:srgbClr val="DE6912"/>
              </a:highlight>
              <a:latin typeface="Avenir Next LT Pro"/>
              <a:cs typeface="Segoe UI"/>
            </a:endParaRPr>
          </a:p>
          <a:p>
            <a:endParaRPr lang="en-US" sz="1400">
              <a:latin typeface="Avenir Next LT Pro"/>
              <a:cs typeface="Segoe UI"/>
            </a:endParaRPr>
          </a:p>
          <a:p>
            <a:r>
              <a:rPr lang="en-US" sz="1400" b="1">
                <a:latin typeface="Avenir Next LT Pro"/>
                <a:cs typeface="Segoe UI"/>
              </a:rPr>
              <a:t>Less foliage and flowers</a:t>
            </a:r>
            <a:br>
              <a:rPr lang="en-US" sz="1400" b="1">
                <a:latin typeface="Avenir Next LT Pro"/>
                <a:cs typeface="Segoe UI"/>
              </a:rPr>
            </a:br>
            <a:r>
              <a:rPr lang="nl-NL" sz="1400" err="1">
                <a:latin typeface="Avenir Next LT Pro"/>
                <a:ea typeface="Calibri"/>
                <a:cs typeface="Calibri"/>
              </a:rPr>
              <a:t>Plants</a:t>
            </a:r>
            <a:r>
              <a:rPr lang="nl-NL" sz="1400">
                <a:latin typeface="Avenir Next LT Pro"/>
                <a:ea typeface="Calibri"/>
                <a:cs typeface="Calibri"/>
              </a:rPr>
              <a:t> like Campanula </a:t>
            </a:r>
            <a:r>
              <a:rPr lang="nl-NL" sz="1400" err="1">
                <a:latin typeface="Avenir Next LT Pro"/>
                <a:ea typeface="Calibri"/>
                <a:cs typeface="Calibri"/>
              </a:rPr>
              <a:t>poscharskyana</a:t>
            </a:r>
            <a:r>
              <a:rPr lang="nl-NL" sz="1400">
                <a:latin typeface="Avenir Next LT Pro"/>
                <a:ea typeface="Calibri"/>
                <a:cs typeface="Calibri"/>
              </a:rPr>
              <a:t> Stella or </a:t>
            </a:r>
            <a:r>
              <a:rPr lang="nl-NL" sz="1400" err="1">
                <a:latin typeface="Avenir Next LT Pro"/>
                <a:ea typeface="Calibri"/>
                <a:cs typeface="Calibri"/>
              </a:rPr>
              <a:t>Lonicera</a:t>
            </a:r>
            <a:r>
              <a:rPr lang="nl-NL" sz="1400">
                <a:latin typeface="Avenir Next LT Pro"/>
                <a:ea typeface="Calibri"/>
                <a:cs typeface="Calibri"/>
              </a:rPr>
              <a:t> </a:t>
            </a:r>
            <a:r>
              <a:rPr lang="nl-NL" sz="1400" err="1">
                <a:latin typeface="Avenir Next LT Pro"/>
                <a:ea typeface="Calibri"/>
                <a:cs typeface="Calibri"/>
              </a:rPr>
              <a:t>nitida</a:t>
            </a:r>
            <a:r>
              <a:rPr lang="nl-NL" sz="1400">
                <a:latin typeface="Avenir Next LT Pro"/>
                <a:ea typeface="Calibri"/>
                <a:cs typeface="Calibri"/>
              </a:rPr>
              <a:t> </a:t>
            </a:r>
            <a:r>
              <a:rPr lang="nl-NL" sz="1400" err="1">
                <a:latin typeface="Avenir Next LT Pro"/>
                <a:ea typeface="Calibri"/>
                <a:cs typeface="Calibri"/>
              </a:rPr>
              <a:t>Maigrun</a:t>
            </a:r>
            <a:r>
              <a:rPr lang="nl-NL" sz="1400">
                <a:latin typeface="Avenir Next LT Pro"/>
                <a:ea typeface="Calibri"/>
                <a:cs typeface="Calibri"/>
              </a:rPr>
              <a:t> </a:t>
            </a:r>
            <a:r>
              <a:rPr lang="nl-NL" sz="1400" err="1">
                <a:latin typeface="Avenir Next LT Pro"/>
                <a:ea typeface="Calibri"/>
                <a:cs typeface="Calibri"/>
              </a:rPr>
              <a:t>remain</a:t>
            </a:r>
            <a:r>
              <a:rPr lang="nl-NL" sz="1400">
                <a:latin typeface="Avenir Next LT Pro"/>
                <a:ea typeface="Calibri"/>
                <a:cs typeface="Calibri"/>
              </a:rPr>
              <a:t> green, </a:t>
            </a:r>
            <a:r>
              <a:rPr lang="nl-NL" sz="1400" err="1">
                <a:latin typeface="Avenir Next LT Pro"/>
                <a:ea typeface="Calibri"/>
                <a:cs typeface="Calibri"/>
              </a:rPr>
              <a:t>while</a:t>
            </a:r>
            <a:r>
              <a:rPr lang="nl-NL" sz="1400">
                <a:latin typeface="Avenir Next LT Pro"/>
                <a:ea typeface="Calibri"/>
                <a:cs typeface="Calibri"/>
              </a:rPr>
              <a:t> </a:t>
            </a:r>
            <a:r>
              <a:rPr lang="nl-NL" sz="1400" err="1">
                <a:latin typeface="Avenir Next LT Pro"/>
                <a:ea typeface="Calibri"/>
                <a:cs typeface="Calibri"/>
              </a:rPr>
              <a:t>deciduous</a:t>
            </a:r>
            <a:r>
              <a:rPr lang="nl-NL" sz="1400">
                <a:latin typeface="Avenir Next LT Pro"/>
                <a:ea typeface="Calibri"/>
                <a:cs typeface="Calibri"/>
              </a:rPr>
              <a:t> species </a:t>
            </a:r>
            <a:r>
              <a:rPr lang="nl-NL" sz="1400" err="1">
                <a:latin typeface="Avenir Next LT Pro"/>
                <a:ea typeface="Calibri"/>
                <a:cs typeface="Calibri"/>
              </a:rPr>
              <a:t>temporarily</a:t>
            </a:r>
            <a:r>
              <a:rPr lang="nl-NL" sz="1400">
                <a:latin typeface="Avenir Next LT Pro"/>
                <a:ea typeface="Calibri"/>
                <a:cs typeface="Calibri"/>
              </a:rPr>
              <a:t> </a:t>
            </a:r>
            <a:r>
              <a:rPr lang="nl-NL" sz="1400" err="1">
                <a:latin typeface="Avenir Next LT Pro"/>
                <a:ea typeface="Calibri"/>
                <a:cs typeface="Calibri"/>
              </a:rPr>
              <a:t>retreat</a:t>
            </a:r>
            <a:r>
              <a:rPr lang="nl-NL" sz="1400">
                <a:latin typeface="Avenir Next LT Pro"/>
                <a:ea typeface="Calibri"/>
                <a:cs typeface="Calibri"/>
              </a:rPr>
              <a:t>.</a:t>
            </a:r>
            <a:br>
              <a:rPr lang="en-US">
                <a:cs typeface="Segoe UI"/>
              </a:rPr>
            </a:br>
            <a:endParaRPr lang="en-US">
              <a:cs typeface="Segoe UI"/>
            </a:endParaRPr>
          </a:p>
          <a:p>
            <a:r>
              <a:rPr lang="en-US" sz="1400" b="1">
                <a:latin typeface="Avenir Next LT Pro"/>
                <a:cs typeface="Segoe UI"/>
              </a:rPr>
              <a:t>More </a:t>
            </a:r>
            <a:r>
              <a:rPr lang="en-US" sz="1400" b="1" err="1">
                <a:latin typeface="Avenir Next LT Pro"/>
                <a:cs typeface="Segoe UI"/>
              </a:rPr>
              <a:t>visable</a:t>
            </a:r>
            <a:r>
              <a:rPr lang="en-US" sz="1400" b="1">
                <a:latin typeface="Avenir Next LT Pro"/>
                <a:cs typeface="Segoe UI"/>
              </a:rPr>
              <a:t> structure</a:t>
            </a:r>
            <a:br>
              <a:rPr lang="en-US" sz="1400" b="1">
                <a:latin typeface="Avenir Next LT Pro"/>
                <a:cs typeface="Segoe UI"/>
              </a:rPr>
            </a:br>
            <a:r>
              <a:rPr lang="nl-NL" sz="1400">
                <a:latin typeface="Aptos"/>
                <a:cs typeface="Segoe UI"/>
              </a:rPr>
              <a:t>The</a:t>
            </a:r>
            <a:r>
              <a:rPr lang="nl-NL" sz="1400">
                <a:ea typeface="+mn-lt"/>
                <a:cs typeface="+mn-lt"/>
              </a:rPr>
              <a:t> </a:t>
            </a:r>
            <a:r>
              <a:rPr lang="nl-NL" sz="1400" err="1">
                <a:ea typeface="+mn-lt"/>
                <a:cs typeface="+mn-lt"/>
              </a:rPr>
              <a:t>underlying</a:t>
            </a:r>
            <a:r>
              <a:rPr lang="nl-NL" sz="1400">
                <a:ea typeface="+mn-lt"/>
                <a:cs typeface="+mn-lt"/>
              </a:rPr>
              <a:t> </a:t>
            </a:r>
            <a:r>
              <a:rPr lang="nl-NL" sz="1400" err="1">
                <a:ea typeface="+mn-lt"/>
                <a:cs typeface="+mn-lt"/>
              </a:rPr>
              <a:t>lines</a:t>
            </a:r>
            <a:r>
              <a:rPr lang="nl-NL" sz="1400">
                <a:ea typeface="+mn-lt"/>
                <a:cs typeface="+mn-lt"/>
              </a:rPr>
              <a:t> </a:t>
            </a:r>
            <a:r>
              <a:rPr lang="nl-NL" sz="1400" err="1">
                <a:ea typeface="+mn-lt"/>
                <a:cs typeface="+mn-lt"/>
              </a:rPr>
              <a:t>and</a:t>
            </a:r>
            <a:r>
              <a:rPr lang="nl-NL" sz="1400">
                <a:ea typeface="+mn-lt"/>
                <a:cs typeface="+mn-lt"/>
              </a:rPr>
              <a:t> </a:t>
            </a:r>
            <a:r>
              <a:rPr lang="nl-NL" sz="1400" err="1">
                <a:ea typeface="+mn-lt"/>
                <a:cs typeface="+mn-lt"/>
              </a:rPr>
              <a:t>shapes</a:t>
            </a:r>
            <a:r>
              <a:rPr lang="nl-NL" sz="1400">
                <a:ea typeface="+mn-lt"/>
                <a:cs typeface="+mn-lt"/>
              </a:rPr>
              <a:t> of </a:t>
            </a:r>
            <a:r>
              <a:rPr lang="nl-NL" sz="1400" err="1">
                <a:ea typeface="+mn-lt"/>
                <a:cs typeface="+mn-lt"/>
              </a:rPr>
              <a:t>the</a:t>
            </a:r>
            <a:r>
              <a:rPr lang="nl-NL" sz="1400">
                <a:ea typeface="+mn-lt"/>
                <a:cs typeface="+mn-lt"/>
              </a:rPr>
              <a:t> </a:t>
            </a:r>
            <a:r>
              <a:rPr lang="nl-NL" sz="1400" err="1">
                <a:ea typeface="+mn-lt"/>
                <a:cs typeface="+mn-lt"/>
              </a:rPr>
              <a:t>facade</a:t>
            </a:r>
            <a:r>
              <a:rPr lang="nl-NL" sz="1400">
                <a:ea typeface="+mn-lt"/>
                <a:cs typeface="+mn-lt"/>
              </a:rPr>
              <a:t> </a:t>
            </a:r>
            <a:r>
              <a:rPr lang="nl-NL" sz="1400" err="1">
                <a:ea typeface="+mn-lt"/>
                <a:cs typeface="+mn-lt"/>
              </a:rPr>
              <a:t>become</a:t>
            </a:r>
            <a:r>
              <a:rPr lang="nl-NL" sz="1400">
                <a:ea typeface="+mn-lt"/>
                <a:cs typeface="+mn-lt"/>
              </a:rPr>
              <a:t> more </a:t>
            </a:r>
            <a:r>
              <a:rPr lang="nl-NL" sz="1400" err="1">
                <a:ea typeface="+mn-lt"/>
                <a:cs typeface="+mn-lt"/>
              </a:rPr>
              <a:t>apparent.</a:t>
            </a:r>
            <a:r>
              <a:rPr lang="nl-NL" sz="1400" err="1">
                <a:latin typeface="Avenir Next LT Pro"/>
                <a:ea typeface="+mn-lt"/>
                <a:cs typeface="Segoe UI"/>
              </a:rPr>
              <a:t>een</a:t>
            </a:r>
            <a:r>
              <a:rPr lang="nl-NL" sz="1400">
                <a:latin typeface="Avenir Next LT Pro"/>
                <a:ea typeface="+mn-lt"/>
                <a:cs typeface="Segoe UI"/>
              </a:rPr>
              <a:t>, </a:t>
            </a:r>
            <a:r>
              <a:rPr lang="nl-NL" sz="1400" err="1">
                <a:latin typeface="Avenir Next LT Pro"/>
                <a:ea typeface="+mn-lt"/>
                <a:cs typeface="Segoe UI"/>
              </a:rPr>
              <a:t>while</a:t>
            </a:r>
            <a:r>
              <a:rPr lang="nl-NL" sz="1400">
                <a:latin typeface="Avenir Next LT Pro"/>
                <a:ea typeface="+mn-lt"/>
                <a:cs typeface="Segoe UI"/>
              </a:rPr>
              <a:t> </a:t>
            </a:r>
            <a:r>
              <a:rPr lang="nl-NL" sz="1400" err="1">
                <a:latin typeface="Avenir Next LT Pro"/>
                <a:ea typeface="+mn-lt"/>
                <a:cs typeface="Segoe UI"/>
              </a:rPr>
              <a:t>deciduous</a:t>
            </a:r>
            <a:r>
              <a:rPr lang="nl-NL" sz="1400">
                <a:latin typeface="Avenir Next LT Pro"/>
                <a:ea typeface="+mn-lt"/>
                <a:cs typeface="Segoe UI"/>
              </a:rPr>
              <a:t> species </a:t>
            </a:r>
            <a:r>
              <a:rPr lang="nl-NL" sz="1400" err="1">
                <a:latin typeface="Avenir Next LT Pro"/>
                <a:ea typeface="+mn-lt"/>
                <a:cs typeface="Segoe UI"/>
              </a:rPr>
              <a:t>temporarily</a:t>
            </a:r>
            <a:r>
              <a:rPr lang="nl-NL" sz="1400">
                <a:latin typeface="Avenir Next LT Pro"/>
                <a:ea typeface="+mn-lt"/>
                <a:cs typeface="Segoe UI"/>
              </a:rPr>
              <a:t> </a:t>
            </a:r>
            <a:r>
              <a:rPr lang="nl-NL" sz="1400" err="1">
                <a:latin typeface="Avenir Next LT Pro"/>
                <a:ea typeface="+mn-lt"/>
                <a:cs typeface="Segoe UI"/>
              </a:rPr>
              <a:t>retreat</a:t>
            </a:r>
            <a:r>
              <a:rPr lang="nl-NL" sz="1400">
                <a:latin typeface="Avenir Next LT Pro"/>
                <a:ea typeface="+mn-lt"/>
                <a:cs typeface="Segoe UI"/>
              </a:rPr>
              <a:t>.</a:t>
            </a:r>
            <a:endParaRPr lang="en-US">
              <a:ea typeface="Calibri"/>
              <a:cs typeface="Segoe UI"/>
            </a:endParaRPr>
          </a:p>
          <a:p>
            <a:endParaRPr lang="en-US">
              <a:latin typeface="Aptos"/>
              <a:cs typeface="Segoe UI"/>
            </a:endParaRPr>
          </a:p>
          <a:p>
            <a:r>
              <a:rPr lang="en-US" sz="1400" b="1">
                <a:latin typeface="Avenir Next LT Pro"/>
                <a:cs typeface="Segoe UI"/>
              </a:rPr>
              <a:t>A dynamic appearance</a:t>
            </a:r>
            <a:br>
              <a:rPr lang="en-US" sz="1400" b="1">
                <a:latin typeface="Avenir Next LT Pro"/>
                <a:cs typeface="Segoe UI"/>
              </a:rPr>
            </a:br>
            <a:r>
              <a:rPr lang="nl-NL" sz="1400" err="1">
                <a:latin typeface="Avenir Next LT Pro"/>
                <a:ea typeface="Calibri"/>
                <a:cs typeface="Calibri"/>
              </a:rPr>
              <a:t>What</a:t>
            </a:r>
            <a:r>
              <a:rPr lang="nl-NL" sz="1400">
                <a:latin typeface="Avenir Next LT Pro"/>
                <a:ea typeface="Calibri"/>
                <a:cs typeface="Calibri"/>
              </a:rPr>
              <a:t> is at rest </a:t>
            </a:r>
            <a:r>
              <a:rPr lang="nl-NL" sz="1400" err="1">
                <a:latin typeface="Avenir Next LT Pro"/>
                <a:ea typeface="Calibri"/>
                <a:cs typeface="Calibri"/>
              </a:rPr>
              <a:t>now</a:t>
            </a:r>
            <a:r>
              <a:rPr lang="nl-NL" sz="1400">
                <a:latin typeface="Avenir Next LT Pro"/>
                <a:ea typeface="Calibri"/>
                <a:cs typeface="Calibri"/>
              </a:rPr>
              <a:t> is preparing </a:t>
            </a:r>
            <a:r>
              <a:rPr lang="nl-NL" sz="1400" err="1">
                <a:latin typeface="Avenir Next LT Pro"/>
                <a:ea typeface="Calibri"/>
                <a:cs typeface="Calibri"/>
              </a:rPr>
              <a:t>to</a:t>
            </a:r>
            <a:r>
              <a:rPr lang="nl-NL" sz="1400">
                <a:latin typeface="Avenir Next LT Pro"/>
                <a:ea typeface="Calibri"/>
                <a:cs typeface="Calibri"/>
              </a:rPr>
              <a:t> </a:t>
            </a:r>
            <a:r>
              <a:rPr lang="nl-NL" sz="1400" err="1">
                <a:latin typeface="Avenir Next LT Pro"/>
                <a:ea typeface="Calibri"/>
                <a:cs typeface="Calibri"/>
              </a:rPr>
              <a:t>come</a:t>
            </a:r>
            <a:r>
              <a:rPr lang="nl-NL" sz="1400">
                <a:latin typeface="Avenir Next LT Pro"/>
                <a:ea typeface="Calibri"/>
                <a:cs typeface="Calibri"/>
              </a:rPr>
              <a:t> back </a:t>
            </a:r>
            <a:r>
              <a:rPr lang="nl-NL" sz="1400" err="1">
                <a:latin typeface="Avenir Next LT Pro"/>
                <a:ea typeface="Calibri"/>
                <a:cs typeface="Calibri"/>
              </a:rPr>
              <a:t>to</a:t>
            </a:r>
            <a:r>
              <a:rPr lang="nl-NL" sz="1400">
                <a:latin typeface="Avenir Next LT Pro"/>
                <a:ea typeface="Calibri"/>
                <a:cs typeface="Calibri"/>
              </a:rPr>
              <a:t> life in spring.</a:t>
            </a:r>
            <a:endParaRPr lang="en-US" sz="1400">
              <a:latin typeface="Avenir Next LT Pro"/>
              <a:ea typeface="Calibri"/>
              <a:cs typeface="Segoe UI"/>
            </a:endParaRPr>
          </a:p>
          <a:p>
            <a:endParaRPr lang="nl-NL" sz="1400">
              <a:latin typeface="Avenir Next LT Pro"/>
              <a:ea typeface="Calibri"/>
              <a:cs typeface="Segoe UI"/>
            </a:endParaRPr>
          </a:p>
          <a:p>
            <a:endParaRPr lang="en-US">
              <a:latin typeface="Aptos"/>
              <a:cs typeface="Segoe UI"/>
            </a:endParaRPr>
          </a:p>
        </p:txBody>
      </p:sp>
    </p:spTree>
    <p:extLst>
      <p:ext uri="{BB962C8B-B14F-4D97-AF65-F5344CB8AC3E}">
        <p14:creationId xmlns:p14="http://schemas.microsoft.com/office/powerpoint/2010/main" val="170595009"/>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3B9B7-7D30-A3B7-06BE-208852ADB688}"/>
            </a:ext>
          </a:extLst>
        </p:cNvPr>
        <p:cNvGrpSpPr/>
        <p:nvPr/>
      </p:nvGrpSpPr>
      <p:grpSpPr>
        <a:xfrm>
          <a:off x="0" y="0"/>
          <a:ext cx="0" cy="0"/>
          <a:chOff x="0" y="0"/>
          <a:chExt cx="0" cy="0"/>
        </a:xfrm>
      </p:grpSpPr>
      <p:sp>
        <p:nvSpPr>
          <p:cNvPr id="3" name="Rechthoek 2">
            <a:extLst>
              <a:ext uri="{FF2B5EF4-FFF2-40B4-BE49-F238E27FC236}">
                <a16:creationId xmlns:a16="http://schemas.microsoft.com/office/drawing/2014/main" id="{2EBAE452-000A-C71C-5450-5CFFDFAB0483}"/>
              </a:ext>
            </a:extLst>
          </p:cNvPr>
          <p:cNvSpPr/>
          <p:nvPr/>
        </p:nvSpPr>
        <p:spPr>
          <a:xfrm>
            <a:off x="-1" y="-5917"/>
            <a:ext cx="12192001" cy="770021"/>
          </a:xfrm>
          <a:prstGeom prst="rect">
            <a:avLst/>
          </a:prstGeom>
          <a:solidFill>
            <a:srgbClr val="0F42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0F4231"/>
              </a:solidFill>
            </a:endParaRPr>
          </a:p>
        </p:txBody>
      </p:sp>
      <p:sp>
        <p:nvSpPr>
          <p:cNvPr id="6" name="Tekstvak 5">
            <a:extLst>
              <a:ext uri="{FF2B5EF4-FFF2-40B4-BE49-F238E27FC236}">
                <a16:creationId xmlns:a16="http://schemas.microsoft.com/office/drawing/2014/main" id="{D151F107-A8DC-D30A-46A0-55DDC3888D8B}"/>
              </a:ext>
            </a:extLst>
          </p:cNvPr>
          <p:cNvSpPr txBox="1"/>
          <p:nvPr/>
        </p:nvSpPr>
        <p:spPr>
          <a:xfrm>
            <a:off x="0" y="114882"/>
            <a:ext cx="12192000" cy="538609"/>
          </a:xfrm>
          <a:prstGeom prst="rect">
            <a:avLst/>
          </a:prstGeom>
          <a:noFill/>
        </p:spPr>
        <p:txBody>
          <a:bodyPr wrap="square" lIns="91440" tIns="45720" rIns="91440" bIns="45720" rtlCol="0" anchor="t">
            <a:spAutoFit/>
          </a:bodyPr>
          <a:lstStyle/>
          <a:p>
            <a:pPr algn="ctr"/>
            <a:r>
              <a:rPr lang="nl-NL" sz="2900">
                <a:solidFill>
                  <a:schemeClr val="bg1"/>
                </a:solidFill>
                <a:latin typeface="Avenir Light"/>
              </a:rPr>
              <a:t>SPRING</a:t>
            </a:r>
            <a:endParaRPr lang="nl-NL"/>
          </a:p>
        </p:txBody>
      </p:sp>
      <p:sp>
        <p:nvSpPr>
          <p:cNvPr id="7" name="Tijdelijke aanduiding voor dianummer 6">
            <a:extLst>
              <a:ext uri="{FF2B5EF4-FFF2-40B4-BE49-F238E27FC236}">
                <a16:creationId xmlns:a16="http://schemas.microsoft.com/office/drawing/2014/main" id="{C0336D5F-0C32-C78A-A90A-0F9CD6C1C287}"/>
              </a:ext>
            </a:extLst>
          </p:cNvPr>
          <p:cNvSpPr>
            <a:spLocks noGrp="1"/>
          </p:cNvSpPr>
          <p:nvPr>
            <p:ph type="sldNum" sz="quarter" idx="12"/>
          </p:nvPr>
        </p:nvSpPr>
        <p:spPr/>
        <p:txBody>
          <a:bodyPr/>
          <a:lstStyle/>
          <a:p>
            <a:fld id="{01B24F16-4C82-4446-AD93-148592051CFE}" type="slidenum">
              <a:rPr lang="nl-NL" smtClean="0"/>
              <a:t>5</a:t>
            </a:fld>
            <a:endParaRPr lang="nl-NL"/>
          </a:p>
        </p:txBody>
      </p:sp>
      <p:pic>
        <p:nvPicPr>
          <p:cNvPr id="5" name="Afbeelding 4">
            <a:extLst>
              <a:ext uri="{FF2B5EF4-FFF2-40B4-BE49-F238E27FC236}">
                <a16:creationId xmlns:a16="http://schemas.microsoft.com/office/drawing/2014/main" id="{D998194B-4B04-A994-2224-EABC123B3B91}"/>
              </a:ext>
            </a:extLst>
          </p:cNvPr>
          <p:cNvPicPr>
            <a:picLocks noChangeAspect="1"/>
          </p:cNvPicPr>
          <p:nvPr/>
        </p:nvPicPr>
        <p:blipFill>
          <a:blip r:embed="rId3"/>
          <a:stretch>
            <a:fillRect/>
          </a:stretch>
        </p:blipFill>
        <p:spPr>
          <a:xfrm>
            <a:off x="5962650" y="6406109"/>
            <a:ext cx="266700" cy="266700"/>
          </a:xfrm>
          <a:prstGeom prst="rect">
            <a:avLst/>
          </a:prstGeom>
        </p:spPr>
      </p:pic>
      <p:sp>
        <p:nvSpPr>
          <p:cNvPr id="4" name="Tekstvak 3">
            <a:extLst>
              <a:ext uri="{FF2B5EF4-FFF2-40B4-BE49-F238E27FC236}">
                <a16:creationId xmlns:a16="http://schemas.microsoft.com/office/drawing/2014/main" id="{7B197352-009F-4656-2B29-B771665D77CF}"/>
              </a:ext>
            </a:extLst>
          </p:cNvPr>
          <p:cNvSpPr txBox="1"/>
          <p:nvPr/>
        </p:nvSpPr>
        <p:spPr>
          <a:xfrm>
            <a:off x="6416634" y="904504"/>
            <a:ext cx="5771407" cy="357020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FFFF"/>
                </a:solidFill>
                <a:highlight>
                  <a:srgbClr val="DE6912"/>
                </a:highlight>
                <a:latin typeface="Avenir Next LT Pro"/>
                <a:cs typeface="Segoe UI"/>
              </a:rPr>
              <a:t>WHAT IS THERE TO SEE IN SPRING</a:t>
            </a:r>
            <a:br>
              <a:rPr lang="en-US">
                <a:latin typeface="Avenir Next LT Pro"/>
                <a:cs typeface="Segoe UI"/>
              </a:rPr>
            </a:br>
            <a:endParaRPr lang="en-US">
              <a:solidFill>
                <a:srgbClr val="FFFFFF"/>
              </a:solidFill>
              <a:highlight>
                <a:srgbClr val="DE6912"/>
              </a:highlight>
              <a:latin typeface="Avenir Next LT Pro"/>
              <a:cs typeface="Segoe UI"/>
            </a:endParaRPr>
          </a:p>
          <a:p>
            <a:endParaRPr lang="en-US" sz="1400">
              <a:latin typeface="Avenir Next LT Pro"/>
              <a:cs typeface="Segoe UI"/>
            </a:endParaRPr>
          </a:p>
          <a:p>
            <a:r>
              <a:rPr lang="en-US" sz="1400" b="1">
                <a:latin typeface="Avenir Next LT Pro"/>
                <a:cs typeface="Segoe UI"/>
              </a:rPr>
              <a:t>Revival of greenery</a:t>
            </a:r>
          </a:p>
          <a:p>
            <a:r>
              <a:rPr lang="nl-NL" sz="1400" err="1">
                <a:latin typeface="Avenir Next LT Pro"/>
                <a:ea typeface="Calibri"/>
                <a:cs typeface="Calibri"/>
              </a:rPr>
              <a:t>Deciduous</a:t>
            </a:r>
            <a:r>
              <a:rPr lang="nl-NL" sz="1400">
                <a:latin typeface="Avenir Next LT Pro"/>
                <a:ea typeface="Calibri"/>
                <a:cs typeface="Calibri"/>
              </a:rPr>
              <a:t> </a:t>
            </a:r>
            <a:r>
              <a:rPr lang="nl-NL" sz="1400" err="1">
                <a:latin typeface="Avenir Next LT Pro"/>
                <a:ea typeface="Calibri"/>
                <a:cs typeface="Calibri"/>
              </a:rPr>
              <a:t>plants</a:t>
            </a:r>
            <a:r>
              <a:rPr lang="nl-NL" sz="1400">
                <a:latin typeface="Avenir Next LT Pro"/>
                <a:ea typeface="Calibri"/>
                <a:cs typeface="Calibri"/>
              </a:rPr>
              <a:t> </a:t>
            </a:r>
            <a:r>
              <a:rPr lang="nl-NL" sz="1400" err="1">
                <a:latin typeface="Avenir Next LT Pro"/>
                <a:ea typeface="Calibri"/>
                <a:cs typeface="Calibri"/>
              </a:rPr>
              <a:t>sprout</a:t>
            </a:r>
            <a:r>
              <a:rPr lang="nl-NL" sz="1400">
                <a:latin typeface="Avenir Next LT Pro"/>
                <a:ea typeface="Calibri"/>
                <a:cs typeface="Calibri"/>
              </a:rPr>
              <a:t> </a:t>
            </a:r>
            <a:r>
              <a:rPr lang="nl-NL" sz="1400" err="1">
                <a:latin typeface="Avenir Next LT Pro"/>
                <a:ea typeface="Calibri"/>
                <a:cs typeface="Calibri"/>
              </a:rPr>
              <a:t>again</a:t>
            </a:r>
            <a:r>
              <a:rPr lang="nl-NL" sz="1400">
                <a:latin typeface="Avenir Next LT Pro"/>
                <a:ea typeface="Calibri"/>
                <a:cs typeface="Calibri"/>
              </a:rPr>
              <a:t>, </a:t>
            </a:r>
            <a:r>
              <a:rPr lang="nl-NL" sz="1400" err="1">
                <a:latin typeface="Avenir Next LT Pro"/>
                <a:ea typeface="Calibri"/>
                <a:cs typeface="Calibri"/>
              </a:rPr>
              <a:t>with</a:t>
            </a:r>
            <a:r>
              <a:rPr lang="nl-NL" sz="1400">
                <a:latin typeface="Avenir Next LT Pro"/>
                <a:ea typeface="Calibri"/>
                <a:cs typeface="Calibri"/>
              </a:rPr>
              <a:t> </a:t>
            </a:r>
            <a:r>
              <a:rPr lang="nl-NL" sz="1400" err="1">
                <a:latin typeface="Avenir Next LT Pro"/>
                <a:ea typeface="Calibri"/>
                <a:cs typeface="Calibri"/>
              </a:rPr>
              <a:t>fresh</a:t>
            </a:r>
            <a:r>
              <a:rPr lang="nl-NL" sz="1400">
                <a:latin typeface="Avenir Next LT Pro"/>
                <a:ea typeface="Calibri"/>
                <a:cs typeface="Calibri"/>
              </a:rPr>
              <a:t> green </a:t>
            </a:r>
            <a:r>
              <a:rPr lang="nl-NL" sz="1400" err="1">
                <a:latin typeface="Avenir Next LT Pro"/>
                <a:ea typeface="Calibri"/>
                <a:cs typeface="Calibri"/>
              </a:rPr>
              <a:t>shoots</a:t>
            </a:r>
            <a:r>
              <a:rPr lang="nl-NL" sz="1400">
                <a:latin typeface="Avenir Next LT Pro"/>
                <a:ea typeface="Calibri"/>
                <a:cs typeface="Calibri"/>
              </a:rPr>
              <a:t> </a:t>
            </a:r>
            <a:r>
              <a:rPr lang="nl-NL" sz="1400" err="1">
                <a:latin typeface="Avenir Next LT Pro"/>
                <a:ea typeface="Calibri"/>
                <a:cs typeface="Calibri"/>
              </a:rPr>
              <a:t>emerging</a:t>
            </a:r>
            <a:r>
              <a:rPr lang="nl-NL" sz="1400">
                <a:latin typeface="Avenir Next LT Pro"/>
                <a:ea typeface="Calibri"/>
                <a:cs typeface="Calibri"/>
              </a:rPr>
              <a:t>.</a:t>
            </a:r>
            <a:br>
              <a:rPr lang="en-US" sz="1400">
                <a:latin typeface="Avenir Next LT Pro"/>
                <a:cs typeface="Segoe UI"/>
              </a:rPr>
            </a:br>
            <a:endParaRPr lang="en-US" sz="1400">
              <a:latin typeface="Avenir Next LT Pro"/>
              <a:cs typeface="Segoe UI"/>
            </a:endParaRPr>
          </a:p>
          <a:p>
            <a:r>
              <a:rPr lang="en-US" sz="1400" b="1">
                <a:latin typeface="Avenir Next LT Pro"/>
                <a:cs typeface="Segoe UI"/>
              </a:rPr>
              <a:t>First blossoms</a:t>
            </a:r>
            <a:br>
              <a:rPr lang="en-US" sz="1400" b="1">
                <a:latin typeface="Avenir Next LT Pro"/>
                <a:cs typeface="Segoe UI"/>
              </a:rPr>
            </a:br>
            <a:r>
              <a:rPr lang="nl-NL" sz="1400">
                <a:latin typeface="Avenir Next LT Pro"/>
                <a:ea typeface="Calibri"/>
                <a:cs typeface="Calibri"/>
              </a:rPr>
              <a:t>Species like </a:t>
            </a:r>
            <a:r>
              <a:rPr lang="nl-NL" sz="1400" i="1">
                <a:latin typeface="Avenir Next LT Pro"/>
                <a:ea typeface="Calibri"/>
                <a:cs typeface="Calibri"/>
              </a:rPr>
              <a:t>Campanula </a:t>
            </a:r>
            <a:r>
              <a:rPr lang="nl-NL" sz="1400" i="1" err="1">
                <a:latin typeface="Avenir Next LT Pro"/>
                <a:ea typeface="Calibri"/>
                <a:cs typeface="Calibri"/>
              </a:rPr>
              <a:t>poscharskyana</a:t>
            </a:r>
            <a:r>
              <a:rPr lang="nl-NL" sz="1400" i="1">
                <a:latin typeface="Avenir Next LT Pro"/>
                <a:ea typeface="Calibri"/>
                <a:cs typeface="Calibri"/>
              </a:rPr>
              <a:t> Stella</a:t>
            </a:r>
            <a:r>
              <a:rPr lang="nl-NL" sz="1400">
                <a:latin typeface="Avenir Next LT Pro"/>
                <a:ea typeface="Calibri"/>
                <a:cs typeface="Calibri"/>
              </a:rPr>
              <a:t> begin </a:t>
            </a:r>
            <a:r>
              <a:rPr lang="nl-NL" sz="1400" err="1">
                <a:latin typeface="Avenir Next LT Pro"/>
                <a:ea typeface="Calibri"/>
                <a:cs typeface="Calibri"/>
              </a:rPr>
              <a:t>to</a:t>
            </a:r>
            <a:r>
              <a:rPr lang="nl-NL" sz="1400">
                <a:latin typeface="Avenir Next LT Pro"/>
                <a:ea typeface="Calibri"/>
                <a:cs typeface="Calibri"/>
              </a:rPr>
              <a:t> </a:t>
            </a:r>
            <a:r>
              <a:rPr lang="nl-NL" sz="1400" err="1">
                <a:latin typeface="Avenir Next LT Pro"/>
                <a:ea typeface="Calibri"/>
                <a:cs typeface="Calibri"/>
              </a:rPr>
              <a:t>flower</a:t>
            </a:r>
            <a:r>
              <a:rPr lang="nl-NL" sz="1400">
                <a:latin typeface="Avenir Next LT Pro"/>
                <a:ea typeface="Calibri"/>
                <a:cs typeface="Calibri"/>
              </a:rPr>
              <a:t>, </a:t>
            </a:r>
            <a:r>
              <a:rPr lang="nl-NL" sz="1400" err="1">
                <a:latin typeface="Avenir Next LT Pro"/>
                <a:ea typeface="Calibri"/>
                <a:cs typeface="Calibri"/>
              </a:rPr>
              <a:t>adding</a:t>
            </a:r>
            <a:r>
              <a:rPr lang="nl-NL" sz="1400">
                <a:latin typeface="Avenir Next LT Pro"/>
                <a:ea typeface="Calibri"/>
                <a:cs typeface="Calibri"/>
              </a:rPr>
              <a:t> colour </a:t>
            </a:r>
            <a:r>
              <a:rPr lang="nl-NL" sz="1400" err="1">
                <a:latin typeface="Avenir Next LT Pro"/>
                <a:ea typeface="Calibri"/>
                <a:cs typeface="Calibri"/>
              </a:rPr>
              <a:t>to</a:t>
            </a:r>
            <a:r>
              <a:rPr lang="nl-NL" sz="1400">
                <a:latin typeface="Avenir Next LT Pro"/>
                <a:ea typeface="Calibri"/>
                <a:cs typeface="Calibri"/>
              </a:rPr>
              <a:t> </a:t>
            </a:r>
            <a:r>
              <a:rPr lang="nl-NL" sz="1400" err="1">
                <a:latin typeface="Avenir Next LT Pro"/>
                <a:ea typeface="Calibri"/>
                <a:cs typeface="Calibri"/>
              </a:rPr>
              <a:t>the</a:t>
            </a:r>
            <a:r>
              <a:rPr lang="nl-NL" sz="1400">
                <a:latin typeface="Avenir Next LT Pro"/>
                <a:ea typeface="Calibri"/>
                <a:cs typeface="Calibri"/>
              </a:rPr>
              <a:t> façade.</a:t>
            </a:r>
            <a:endParaRPr lang="en-US" sz="1400">
              <a:latin typeface="Avenir Next LT Pro"/>
              <a:ea typeface="Calibri"/>
              <a:cs typeface="Calibri"/>
            </a:endParaRPr>
          </a:p>
          <a:p>
            <a:endParaRPr lang="en-US">
              <a:latin typeface="Aptos"/>
              <a:cs typeface="Segoe UI"/>
            </a:endParaRPr>
          </a:p>
          <a:p>
            <a:r>
              <a:rPr lang="en-US" sz="1400" b="1">
                <a:latin typeface="Avenir Next LT Pro"/>
                <a:cs typeface="Segoe UI"/>
              </a:rPr>
              <a:t>More life</a:t>
            </a:r>
            <a:br>
              <a:rPr lang="en-US" sz="1400" b="1">
                <a:latin typeface="Avenir Next LT Pro"/>
                <a:cs typeface="Segoe UI"/>
              </a:rPr>
            </a:br>
            <a:r>
              <a:rPr lang="nl-NL" sz="1400" err="1">
                <a:latin typeface="Avenir Next LT Pro"/>
                <a:ea typeface="Calibri"/>
                <a:cs typeface="Calibri"/>
              </a:rPr>
              <a:t>Insects</a:t>
            </a:r>
            <a:r>
              <a:rPr lang="nl-NL" sz="1400">
                <a:latin typeface="Avenir Next LT Pro"/>
                <a:ea typeface="Calibri"/>
                <a:cs typeface="Calibri"/>
              </a:rPr>
              <a:t> </a:t>
            </a:r>
            <a:r>
              <a:rPr lang="nl-NL" sz="1400" err="1">
                <a:latin typeface="Avenir Next LT Pro"/>
                <a:ea typeface="Calibri"/>
                <a:cs typeface="Calibri"/>
              </a:rPr>
              <a:t>such</a:t>
            </a:r>
            <a:r>
              <a:rPr lang="nl-NL" sz="1400">
                <a:latin typeface="Avenir Next LT Pro"/>
                <a:ea typeface="Calibri"/>
                <a:cs typeface="Calibri"/>
              </a:rPr>
              <a:t> as </a:t>
            </a:r>
            <a:r>
              <a:rPr lang="nl-NL" sz="1400" err="1">
                <a:latin typeface="Avenir Next LT Pro"/>
                <a:ea typeface="Calibri"/>
                <a:cs typeface="Calibri"/>
              </a:rPr>
              <a:t>bees</a:t>
            </a:r>
            <a:r>
              <a:rPr lang="nl-NL" sz="1400">
                <a:latin typeface="Avenir Next LT Pro"/>
                <a:ea typeface="Calibri"/>
                <a:cs typeface="Calibri"/>
              </a:rPr>
              <a:t> </a:t>
            </a:r>
            <a:r>
              <a:rPr lang="nl-NL" sz="1400" err="1">
                <a:latin typeface="Avenir Next LT Pro"/>
                <a:ea typeface="Calibri"/>
                <a:cs typeface="Calibri"/>
              </a:rPr>
              <a:t>and</a:t>
            </a:r>
            <a:r>
              <a:rPr lang="nl-NL" sz="1400">
                <a:latin typeface="Avenir Next LT Pro"/>
                <a:ea typeface="Calibri"/>
                <a:cs typeface="Calibri"/>
              </a:rPr>
              <a:t> </a:t>
            </a:r>
            <a:r>
              <a:rPr lang="nl-NL" sz="1400" err="1">
                <a:latin typeface="Avenir Next LT Pro"/>
                <a:ea typeface="Calibri"/>
                <a:cs typeface="Calibri"/>
              </a:rPr>
              <a:t>butterflies</a:t>
            </a:r>
            <a:r>
              <a:rPr lang="nl-NL" sz="1400">
                <a:latin typeface="Avenir Next LT Pro"/>
                <a:ea typeface="Calibri"/>
                <a:cs typeface="Calibri"/>
              </a:rPr>
              <a:t> are </a:t>
            </a:r>
            <a:r>
              <a:rPr lang="nl-NL" sz="1400" err="1">
                <a:latin typeface="Avenir Next LT Pro"/>
                <a:ea typeface="Calibri"/>
                <a:cs typeface="Calibri"/>
              </a:rPr>
              <a:t>drawn</a:t>
            </a:r>
            <a:r>
              <a:rPr lang="nl-NL" sz="1400">
                <a:latin typeface="Avenir Next LT Pro"/>
                <a:ea typeface="Calibri"/>
                <a:cs typeface="Calibri"/>
              </a:rPr>
              <a:t> </a:t>
            </a:r>
            <a:r>
              <a:rPr lang="nl-NL" sz="1400" err="1">
                <a:latin typeface="Avenir Next LT Pro"/>
                <a:ea typeface="Calibri"/>
                <a:cs typeface="Calibri"/>
              </a:rPr>
              <a:t>to</a:t>
            </a:r>
            <a:r>
              <a:rPr lang="nl-NL" sz="1400">
                <a:latin typeface="Avenir Next LT Pro"/>
                <a:ea typeface="Calibri"/>
                <a:cs typeface="Calibri"/>
              </a:rPr>
              <a:t> </a:t>
            </a:r>
            <a:r>
              <a:rPr lang="nl-NL" sz="1400" err="1">
                <a:latin typeface="Avenir Next LT Pro"/>
                <a:ea typeface="Calibri"/>
                <a:cs typeface="Calibri"/>
              </a:rPr>
              <a:t>the</a:t>
            </a:r>
            <a:r>
              <a:rPr lang="nl-NL" sz="1400">
                <a:latin typeface="Avenir Next LT Pro"/>
                <a:ea typeface="Calibri"/>
                <a:cs typeface="Calibri"/>
              </a:rPr>
              <a:t> </a:t>
            </a:r>
            <a:r>
              <a:rPr lang="nl-NL" sz="1400" err="1">
                <a:latin typeface="Avenir Next LT Pro"/>
                <a:ea typeface="Calibri"/>
                <a:cs typeface="Calibri"/>
              </a:rPr>
              <a:t>blooming</a:t>
            </a:r>
            <a:r>
              <a:rPr lang="nl-NL" sz="1400">
                <a:latin typeface="Avenir Next LT Pro"/>
                <a:ea typeface="Calibri"/>
                <a:cs typeface="Calibri"/>
              </a:rPr>
              <a:t> </a:t>
            </a:r>
            <a:r>
              <a:rPr lang="nl-NL" sz="1400" err="1">
                <a:latin typeface="Avenir Next LT Pro"/>
                <a:ea typeface="Calibri"/>
                <a:cs typeface="Calibri"/>
              </a:rPr>
              <a:t>plants</a:t>
            </a:r>
            <a:r>
              <a:rPr lang="nl-NL" sz="1400">
                <a:latin typeface="Avenir Next LT Pro"/>
                <a:ea typeface="Calibri"/>
                <a:cs typeface="Calibri"/>
              </a:rPr>
              <a:t>, </a:t>
            </a:r>
            <a:r>
              <a:rPr lang="nl-NL" sz="1400" err="1">
                <a:latin typeface="Avenir Next LT Pro"/>
                <a:ea typeface="Calibri"/>
                <a:cs typeface="Calibri"/>
              </a:rPr>
              <a:t>turning</a:t>
            </a:r>
            <a:r>
              <a:rPr lang="nl-NL" sz="1400">
                <a:latin typeface="Avenir Next LT Pro"/>
                <a:ea typeface="Calibri"/>
                <a:cs typeface="Calibri"/>
              </a:rPr>
              <a:t> </a:t>
            </a:r>
            <a:r>
              <a:rPr lang="nl-NL" sz="1400" err="1">
                <a:latin typeface="Avenir Next LT Pro"/>
                <a:ea typeface="Calibri"/>
                <a:cs typeface="Calibri"/>
              </a:rPr>
              <a:t>the</a:t>
            </a:r>
            <a:r>
              <a:rPr lang="nl-NL" sz="1400">
                <a:latin typeface="Avenir Next LT Pro"/>
                <a:ea typeface="Calibri"/>
                <a:cs typeface="Calibri"/>
              </a:rPr>
              <a:t> façade </a:t>
            </a:r>
            <a:r>
              <a:rPr lang="nl-NL" sz="1400" err="1">
                <a:latin typeface="Avenir Next LT Pro"/>
                <a:ea typeface="Calibri"/>
                <a:cs typeface="Calibri"/>
              </a:rPr>
              <a:t>into</a:t>
            </a:r>
            <a:r>
              <a:rPr lang="nl-NL" sz="1400">
                <a:latin typeface="Avenir Next LT Pro"/>
                <a:ea typeface="Calibri"/>
                <a:cs typeface="Calibri"/>
              </a:rPr>
              <a:t> a </a:t>
            </a:r>
            <a:r>
              <a:rPr lang="nl-NL" sz="1400" err="1">
                <a:latin typeface="Avenir Next LT Pro"/>
                <a:ea typeface="Calibri"/>
                <a:cs typeface="Calibri"/>
              </a:rPr>
              <a:t>lively</a:t>
            </a:r>
            <a:r>
              <a:rPr lang="nl-NL" sz="1400">
                <a:latin typeface="Avenir Next LT Pro"/>
                <a:ea typeface="Calibri"/>
                <a:cs typeface="Calibri"/>
              </a:rPr>
              <a:t> </a:t>
            </a:r>
            <a:r>
              <a:rPr lang="nl-NL" sz="1400" err="1">
                <a:latin typeface="Avenir Next LT Pro"/>
                <a:ea typeface="Calibri"/>
                <a:cs typeface="Calibri"/>
              </a:rPr>
              <a:t>ecosystem</a:t>
            </a:r>
            <a:r>
              <a:rPr lang="nl-NL" sz="1400">
                <a:latin typeface="Avenir Next LT Pro"/>
                <a:ea typeface="Calibri"/>
                <a:cs typeface="Calibri"/>
              </a:rPr>
              <a:t>.</a:t>
            </a:r>
            <a:endParaRPr lang="nl-NL" sz="1400">
              <a:latin typeface="Avenir Next LT Pro"/>
            </a:endParaRPr>
          </a:p>
          <a:p>
            <a:endParaRPr lang="nl-NL" sz="1400">
              <a:latin typeface="Avenir Next LT Pro"/>
              <a:ea typeface="Calibri"/>
              <a:cs typeface="Segoe UI"/>
            </a:endParaRPr>
          </a:p>
          <a:p>
            <a:endParaRPr lang="en-US">
              <a:latin typeface="Aptos"/>
              <a:cs typeface="Segoe UI"/>
            </a:endParaRPr>
          </a:p>
        </p:txBody>
      </p:sp>
      <p:pic>
        <p:nvPicPr>
          <p:cNvPr id="2" name="Afbeelding 1" descr="Afbeelding met buitenshuis, gebouw, raam, plant&#10;&#10;Door AI gegenereerde inhoud is mogelijk onjuist.">
            <a:extLst>
              <a:ext uri="{FF2B5EF4-FFF2-40B4-BE49-F238E27FC236}">
                <a16:creationId xmlns:a16="http://schemas.microsoft.com/office/drawing/2014/main" id="{AF7FCC0F-F235-3341-050F-F3A284F2D583}"/>
              </a:ext>
            </a:extLst>
          </p:cNvPr>
          <p:cNvPicPr>
            <a:picLocks noChangeAspect="1"/>
          </p:cNvPicPr>
          <p:nvPr/>
        </p:nvPicPr>
        <p:blipFill>
          <a:blip r:embed="rId4"/>
          <a:srcRect t="160" r="37127"/>
          <a:stretch/>
        </p:blipFill>
        <p:spPr>
          <a:xfrm>
            <a:off x="-953" y="748202"/>
            <a:ext cx="5782795" cy="6110039"/>
          </a:xfrm>
          <a:prstGeom prst="rect">
            <a:avLst/>
          </a:prstGeom>
        </p:spPr>
      </p:pic>
    </p:spTree>
    <p:extLst>
      <p:ext uri="{BB962C8B-B14F-4D97-AF65-F5344CB8AC3E}">
        <p14:creationId xmlns:p14="http://schemas.microsoft.com/office/powerpoint/2010/main" val="2101490791"/>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910AF-BE55-9101-6859-E3274BF5CEB1}"/>
            </a:ext>
          </a:extLst>
        </p:cNvPr>
        <p:cNvGrpSpPr/>
        <p:nvPr/>
      </p:nvGrpSpPr>
      <p:grpSpPr>
        <a:xfrm>
          <a:off x="0" y="0"/>
          <a:ext cx="0" cy="0"/>
          <a:chOff x="0" y="0"/>
          <a:chExt cx="0" cy="0"/>
        </a:xfrm>
      </p:grpSpPr>
      <p:sp>
        <p:nvSpPr>
          <p:cNvPr id="3" name="Rechthoek 2">
            <a:extLst>
              <a:ext uri="{FF2B5EF4-FFF2-40B4-BE49-F238E27FC236}">
                <a16:creationId xmlns:a16="http://schemas.microsoft.com/office/drawing/2014/main" id="{2F7AE3FD-E2A4-F82F-C633-C978CE9E237B}"/>
              </a:ext>
            </a:extLst>
          </p:cNvPr>
          <p:cNvSpPr/>
          <p:nvPr/>
        </p:nvSpPr>
        <p:spPr>
          <a:xfrm>
            <a:off x="-1" y="-5917"/>
            <a:ext cx="12192001" cy="770021"/>
          </a:xfrm>
          <a:prstGeom prst="rect">
            <a:avLst/>
          </a:prstGeom>
          <a:solidFill>
            <a:srgbClr val="0F42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0F4231"/>
              </a:solidFill>
            </a:endParaRPr>
          </a:p>
        </p:txBody>
      </p:sp>
      <p:sp>
        <p:nvSpPr>
          <p:cNvPr id="6" name="Tekstvak 5">
            <a:extLst>
              <a:ext uri="{FF2B5EF4-FFF2-40B4-BE49-F238E27FC236}">
                <a16:creationId xmlns:a16="http://schemas.microsoft.com/office/drawing/2014/main" id="{4169A4CE-FD8B-1C0F-D07F-DE7D8DABB836}"/>
              </a:ext>
            </a:extLst>
          </p:cNvPr>
          <p:cNvSpPr txBox="1"/>
          <p:nvPr/>
        </p:nvSpPr>
        <p:spPr>
          <a:xfrm>
            <a:off x="0" y="114882"/>
            <a:ext cx="12192000" cy="538609"/>
          </a:xfrm>
          <a:prstGeom prst="rect">
            <a:avLst/>
          </a:prstGeom>
          <a:noFill/>
        </p:spPr>
        <p:txBody>
          <a:bodyPr wrap="square" lIns="91440" tIns="45720" rIns="91440" bIns="45720" rtlCol="0" anchor="t">
            <a:spAutoFit/>
          </a:bodyPr>
          <a:lstStyle/>
          <a:p>
            <a:pPr algn="ctr"/>
            <a:r>
              <a:rPr lang="nl-NL" sz="2900">
                <a:solidFill>
                  <a:schemeClr val="bg1"/>
                </a:solidFill>
                <a:latin typeface="Avenir Light"/>
              </a:rPr>
              <a:t>SUMMER</a:t>
            </a:r>
            <a:endParaRPr lang="nl-NL"/>
          </a:p>
        </p:txBody>
      </p:sp>
      <p:sp>
        <p:nvSpPr>
          <p:cNvPr id="7" name="Tijdelijke aanduiding voor dianummer 6">
            <a:extLst>
              <a:ext uri="{FF2B5EF4-FFF2-40B4-BE49-F238E27FC236}">
                <a16:creationId xmlns:a16="http://schemas.microsoft.com/office/drawing/2014/main" id="{CE3EF096-0564-EB45-948D-03EA5836044E}"/>
              </a:ext>
            </a:extLst>
          </p:cNvPr>
          <p:cNvSpPr>
            <a:spLocks noGrp="1"/>
          </p:cNvSpPr>
          <p:nvPr>
            <p:ph type="sldNum" sz="quarter" idx="12"/>
          </p:nvPr>
        </p:nvSpPr>
        <p:spPr/>
        <p:txBody>
          <a:bodyPr/>
          <a:lstStyle/>
          <a:p>
            <a:fld id="{01B24F16-4C82-4446-AD93-148592051CFE}" type="slidenum">
              <a:rPr lang="nl-NL" smtClean="0"/>
              <a:t>6</a:t>
            </a:fld>
            <a:endParaRPr lang="nl-NL"/>
          </a:p>
        </p:txBody>
      </p:sp>
      <p:pic>
        <p:nvPicPr>
          <p:cNvPr id="5" name="Afbeelding 4">
            <a:extLst>
              <a:ext uri="{FF2B5EF4-FFF2-40B4-BE49-F238E27FC236}">
                <a16:creationId xmlns:a16="http://schemas.microsoft.com/office/drawing/2014/main" id="{199CECD2-8D2C-FC94-7FA5-73978DE8303A}"/>
              </a:ext>
            </a:extLst>
          </p:cNvPr>
          <p:cNvPicPr>
            <a:picLocks noChangeAspect="1"/>
          </p:cNvPicPr>
          <p:nvPr/>
        </p:nvPicPr>
        <p:blipFill>
          <a:blip r:embed="rId3"/>
          <a:stretch>
            <a:fillRect/>
          </a:stretch>
        </p:blipFill>
        <p:spPr>
          <a:xfrm>
            <a:off x="5962650" y="6406109"/>
            <a:ext cx="266700" cy="266700"/>
          </a:xfrm>
          <a:prstGeom prst="rect">
            <a:avLst/>
          </a:prstGeom>
        </p:spPr>
      </p:pic>
      <p:pic>
        <p:nvPicPr>
          <p:cNvPr id="2" name="Afbeelding 1" descr="Afbeelding met buitenshuis, boom, hemel, struik&#10;&#10;Door AI gegenereerde inhoud is mogelijk onjuist.">
            <a:extLst>
              <a:ext uri="{FF2B5EF4-FFF2-40B4-BE49-F238E27FC236}">
                <a16:creationId xmlns:a16="http://schemas.microsoft.com/office/drawing/2014/main" id="{C2B4AE86-82E8-1E5E-8BFC-D89F682E1044}"/>
              </a:ext>
            </a:extLst>
          </p:cNvPr>
          <p:cNvPicPr>
            <a:picLocks noChangeAspect="1"/>
          </p:cNvPicPr>
          <p:nvPr/>
        </p:nvPicPr>
        <p:blipFill>
          <a:blip r:embed="rId4"/>
          <a:srcRect t="33" r="35464"/>
          <a:stretch/>
        </p:blipFill>
        <p:spPr>
          <a:xfrm>
            <a:off x="-2288" y="803599"/>
            <a:ext cx="5910486" cy="6093990"/>
          </a:xfrm>
          <a:prstGeom prst="rect">
            <a:avLst/>
          </a:prstGeom>
          <a:ln>
            <a:noFill/>
          </a:ln>
        </p:spPr>
      </p:pic>
      <p:sp>
        <p:nvSpPr>
          <p:cNvPr id="8" name="Tekstvak 7">
            <a:extLst>
              <a:ext uri="{FF2B5EF4-FFF2-40B4-BE49-F238E27FC236}">
                <a16:creationId xmlns:a16="http://schemas.microsoft.com/office/drawing/2014/main" id="{B59A83C2-829B-6CB0-1FB3-A86C87B500B4}"/>
              </a:ext>
            </a:extLst>
          </p:cNvPr>
          <p:cNvSpPr txBox="1"/>
          <p:nvPr/>
        </p:nvSpPr>
        <p:spPr>
          <a:xfrm>
            <a:off x="6416634" y="904504"/>
            <a:ext cx="5771407" cy="38472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FFFF"/>
                </a:solidFill>
                <a:highlight>
                  <a:srgbClr val="DE6912"/>
                </a:highlight>
                <a:latin typeface="Avenir Next LT Pro"/>
                <a:cs typeface="Segoe UI"/>
              </a:rPr>
              <a:t>WHAT IS THERE TO SEE IN SUMMER</a:t>
            </a:r>
            <a:br>
              <a:rPr lang="en-US">
                <a:latin typeface="Avenir Next LT Pro"/>
                <a:cs typeface="Segoe UI"/>
              </a:rPr>
            </a:br>
            <a:endParaRPr lang="en-US">
              <a:solidFill>
                <a:srgbClr val="FFFFFF"/>
              </a:solidFill>
              <a:highlight>
                <a:srgbClr val="DE6912"/>
              </a:highlight>
              <a:latin typeface="Avenir Next LT Pro"/>
              <a:cs typeface="Segoe UI"/>
            </a:endParaRPr>
          </a:p>
          <a:p>
            <a:endParaRPr lang="en-US" sz="1400" b="1">
              <a:latin typeface="Avenir Next LT Pro"/>
              <a:cs typeface="Segoe UI"/>
            </a:endParaRPr>
          </a:p>
          <a:p>
            <a:r>
              <a:rPr lang="en-US" sz="1400" b="1">
                <a:latin typeface="Avenir Next LT Pro"/>
                <a:cs typeface="Segoe UI"/>
              </a:rPr>
              <a:t>Lush growth</a:t>
            </a:r>
            <a:br>
              <a:rPr lang="en-US" sz="1400" b="1">
                <a:latin typeface="Avenir Next LT Pro"/>
                <a:cs typeface="Segoe UI"/>
              </a:rPr>
            </a:br>
            <a:r>
              <a:rPr lang="nl-NL" sz="1400">
                <a:latin typeface="Avenir Next LT Pro"/>
                <a:ea typeface="Calibri"/>
                <a:cs typeface="Calibri"/>
              </a:rPr>
              <a:t>The façade is at </a:t>
            </a:r>
            <a:r>
              <a:rPr lang="nl-NL" sz="1400" err="1">
                <a:latin typeface="Avenir Next LT Pro"/>
                <a:ea typeface="Calibri"/>
                <a:cs typeface="Calibri"/>
              </a:rPr>
              <a:t>its</a:t>
            </a:r>
            <a:r>
              <a:rPr lang="nl-NL" sz="1400">
                <a:latin typeface="Avenir Next LT Pro"/>
                <a:ea typeface="Calibri"/>
                <a:cs typeface="Calibri"/>
              </a:rPr>
              <a:t> </a:t>
            </a:r>
            <a:r>
              <a:rPr lang="nl-NL" sz="1400" err="1">
                <a:latin typeface="Avenir Next LT Pro"/>
                <a:ea typeface="Calibri"/>
                <a:cs typeface="Calibri"/>
              </a:rPr>
              <a:t>greenest</a:t>
            </a:r>
            <a:r>
              <a:rPr lang="nl-NL" sz="1400">
                <a:latin typeface="Avenir Next LT Pro"/>
                <a:ea typeface="Calibri"/>
                <a:cs typeface="Calibri"/>
              </a:rPr>
              <a:t>, </a:t>
            </a:r>
            <a:r>
              <a:rPr lang="nl-NL" sz="1400" err="1">
                <a:latin typeface="Avenir Next LT Pro"/>
                <a:ea typeface="Calibri"/>
                <a:cs typeface="Calibri"/>
              </a:rPr>
              <a:t>with</a:t>
            </a:r>
            <a:r>
              <a:rPr lang="nl-NL" sz="1400">
                <a:latin typeface="Avenir Next LT Pro"/>
                <a:ea typeface="Calibri"/>
                <a:cs typeface="Calibri"/>
              </a:rPr>
              <a:t> </a:t>
            </a:r>
            <a:r>
              <a:rPr lang="nl-NL" sz="1400" err="1">
                <a:latin typeface="Avenir Next LT Pro"/>
                <a:ea typeface="Calibri"/>
                <a:cs typeface="Calibri"/>
              </a:rPr>
              <a:t>dense</a:t>
            </a:r>
            <a:r>
              <a:rPr lang="nl-NL" sz="1400">
                <a:latin typeface="Avenir Next LT Pro"/>
                <a:ea typeface="Calibri"/>
                <a:cs typeface="Calibri"/>
              </a:rPr>
              <a:t> </a:t>
            </a:r>
            <a:r>
              <a:rPr lang="nl-NL" sz="1400" err="1">
                <a:latin typeface="Avenir Next LT Pro"/>
                <a:ea typeface="Calibri"/>
                <a:cs typeface="Calibri"/>
              </a:rPr>
              <a:t>foliage</a:t>
            </a:r>
            <a:r>
              <a:rPr lang="nl-NL" sz="1400">
                <a:latin typeface="Avenir Next LT Pro"/>
                <a:ea typeface="Calibri"/>
                <a:cs typeface="Calibri"/>
              </a:rPr>
              <a:t> </a:t>
            </a:r>
            <a:r>
              <a:rPr lang="nl-NL" sz="1400" err="1">
                <a:latin typeface="Avenir Next LT Pro"/>
                <a:ea typeface="Calibri"/>
                <a:cs typeface="Calibri"/>
              </a:rPr>
              <a:t>creating</a:t>
            </a:r>
            <a:r>
              <a:rPr lang="nl-NL" sz="1400">
                <a:latin typeface="Avenir Next LT Pro"/>
                <a:ea typeface="Calibri"/>
                <a:cs typeface="Calibri"/>
              </a:rPr>
              <a:t> a cool </a:t>
            </a:r>
            <a:r>
              <a:rPr lang="nl-NL" sz="1400" err="1">
                <a:latin typeface="Avenir Next LT Pro"/>
                <a:ea typeface="Calibri"/>
                <a:cs typeface="Calibri"/>
              </a:rPr>
              <a:t>and</a:t>
            </a:r>
            <a:r>
              <a:rPr lang="nl-NL" sz="1400">
                <a:latin typeface="Avenir Next LT Pro"/>
                <a:ea typeface="Calibri"/>
                <a:cs typeface="Calibri"/>
              </a:rPr>
              <a:t> </a:t>
            </a:r>
            <a:r>
              <a:rPr lang="nl-NL" sz="1400" err="1">
                <a:latin typeface="Avenir Next LT Pro"/>
                <a:ea typeface="Calibri"/>
                <a:cs typeface="Calibri"/>
              </a:rPr>
              <a:t>natural</a:t>
            </a:r>
            <a:r>
              <a:rPr lang="nl-NL" sz="1400">
                <a:latin typeface="Avenir Next LT Pro"/>
                <a:ea typeface="Calibri"/>
                <a:cs typeface="Calibri"/>
              </a:rPr>
              <a:t> </a:t>
            </a:r>
            <a:r>
              <a:rPr lang="nl-NL" sz="1400" err="1">
                <a:latin typeface="Avenir Next LT Pro"/>
                <a:ea typeface="Calibri"/>
                <a:cs typeface="Calibri"/>
              </a:rPr>
              <a:t>appearance</a:t>
            </a:r>
            <a:r>
              <a:rPr lang="nl-NL" sz="1400">
                <a:latin typeface="Avenir Next LT Pro"/>
                <a:ea typeface="Calibri"/>
                <a:cs typeface="Calibri"/>
              </a:rPr>
              <a:t>.</a:t>
            </a:r>
            <a:br>
              <a:rPr lang="en-US" sz="1400">
                <a:latin typeface="Avenir Next LT Pro"/>
                <a:cs typeface="Segoe UI"/>
              </a:rPr>
            </a:br>
            <a:endParaRPr lang="en-US">
              <a:cs typeface="Segoe UI"/>
            </a:endParaRPr>
          </a:p>
          <a:p>
            <a:r>
              <a:rPr lang="en-US" sz="1400" b="1">
                <a:latin typeface="Avenir Next LT Pro"/>
                <a:cs typeface="Segoe UI"/>
              </a:rPr>
              <a:t>Full bloom</a:t>
            </a:r>
            <a:br>
              <a:rPr lang="en-US" sz="1400" b="1">
                <a:latin typeface="Avenir Next LT Pro"/>
                <a:cs typeface="Segoe UI"/>
              </a:rPr>
            </a:br>
            <a:r>
              <a:rPr lang="nl-NL" sz="1400" err="1">
                <a:latin typeface="Avenir Next LT Pro"/>
                <a:ea typeface="Calibri"/>
                <a:cs typeface="Calibri"/>
              </a:rPr>
              <a:t>Plants</a:t>
            </a:r>
            <a:r>
              <a:rPr lang="nl-NL" sz="1400">
                <a:latin typeface="Avenir Next LT Pro"/>
                <a:ea typeface="Calibri"/>
                <a:cs typeface="Calibri"/>
              </a:rPr>
              <a:t> like </a:t>
            </a:r>
            <a:r>
              <a:rPr lang="nl-NL" sz="1400" i="1" err="1">
                <a:latin typeface="Avenir Next LT Pro"/>
                <a:ea typeface="Calibri"/>
                <a:cs typeface="Calibri"/>
              </a:rPr>
              <a:t>Lonicera</a:t>
            </a:r>
            <a:r>
              <a:rPr lang="nl-NL" sz="1400">
                <a:latin typeface="Avenir Next LT Pro"/>
                <a:ea typeface="Calibri"/>
                <a:cs typeface="Calibri"/>
              </a:rPr>
              <a:t> are in full </a:t>
            </a:r>
            <a:r>
              <a:rPr lang="nl-NL" sz="1400" err="1">
                <a:latin typeface="Avenir Next LT Pro"/>
                <a:ea typeface="Calibri"/>
                <a:cs typeface="Calibri"/>
              </a:rPr>
              <a:t>bloom</a:t>
            </a:r>
            <a:r>
              <a:rPr lang="nl-NL" sz="1400">
                <a:latin typeface="Avenir Next LT Pro"/>
                <a:ea typeface="Calibri"/>
                <a:cs typeface="Calibri"/>
              </a:rPr>
              <a:t>, </a:t>
            </a:r>
            <a:r>
              <a:rPr lang="nl-NL" sz="1400" err="1">
                <a:latin typeface="Avenir Next LT Pro"/>
                <a:ea typeface="Calibri"/>
                <a:cs typeface="Calibri"/>
              </a:rPr>
              <a:t>adding</a:t>
            </a:r>
            <a:r>
              <a:rPr lang="nl-NL" sz="1400">
                <a:latin typeface="Avenir Next LT Pro"/>
                <a:ea typeface="Calibri"/>
                <a:cs typeface="Calibri"/>
              </a:rPr>
              <a:t> extra colour </a:t>
            </a:r>
            <a:r>
              <a:rPr lang="nl-NL" sz="1400" err="1">
                <a:latin typeface="Avenir Next LT Pro"/>
                <a:ea typeface="Calibri"/>
                <a:cs typeface="Calibri"/>
              </a:rPr>
              <a:t>and</a:t>
            </a:r>
            <a:r>
              <a:rPr lang="nl-NL" sz="1400">
                <a:latin typeface="Avenir Next LT Pro"/>
                <a:ea typeface="Calibri"/>
                <a:cs typeface="Calibri"/>
              </a:rPr>
              <a:t> </a:t>
            </a:r>
            <a:r>
              <a:rPr lang="nl-NL" sz="1400" err="1">
                <a:latin typeface="Avenir Next LT Pro"/>
                <a:ea typeface="Calibri"/>
                <a:cs typeface="Calibri"/>
              </a:rPr>
              <a:t>fragrance</a:t>
            </a:r>
            <a:r>
              <a:rPr lang="nl-NL" sz="1400">
                <a:latin typeface="Avenir Next LT Pro"/>
                <a:ea typeface="Calibri"/>
                <a:cs typeface="Calibri"/>
              </a:rPr>
              <a:t>.</a:t>
            </a:r>
            <a:endParaRPr lang="en-US" sz="1400">
              <a:latin typeface="Avenir Next LT Pro"/>
              <a:ea typeface="Calibri"/>
              <a:cs typeface="Calibri"/>
            </a:endParaRPr>
          </a:p>
          <a:p>
            <a:endParaRPr lang="en-US">
              <a:latin typeface="Aptos"/>
              <a:cs typeface="Segoe UI"/>
            </a:endParaRPr>
          </a:p>
          <a:p>
            <a:r>
              <a:rPr lang="en-US" sz="1400" b="1">
                <a:latin typeface="Avenir Next LT Pro"/>
                <a:cs typeface="Segoe UI"/>
              </a:rPr>
              <a:t>Natural cooling</a:t>
            </a:r>
            <a:br>
              <a:rPr lang="en-US" sz="1400" b="1">
                <a:latin typeface="Avenir Next LT Pro"/>
                <a:cs typeface="Segoe UI"/>
              </a:rPr>
            </a:br>
            <a:r>
              <a:rPr lang="nl-NL" sz="1400">
                <a:latin typeface="Avenir Next LT Pro"/>
                <a:ea typeface="Calibri"/>
                <a:cs typeface="Calibri"/>
              </a:rPr>
              <a:t>The </a:t>
            </a:r>
            <a:r>
              <a:rPr lang="nl-NL" sz="1400" err="1">
                <a:latin typeface="Avenir Next LT Pro"/>
                <a:ea typeface="Calibri"/>
                <a:cs typeface="Calibri"/>
              </a:rPr>
              <a:t>leaves</a:t>
            </a:r>
            <a:r>
              <a:rPr lang="nl-NL" sz="1400">
                <a:latin typeface="Avenir Next LT Pro"/>
                <a:ea typeface="Calibri"/>
                <a:cs typeface="Calibri"/>
              </a:rPr>
              <a:t> </a:t>
            </a:r>
            <a:r>
              <a:rPr lang="nl-NL" sz="1400" err="1">
                <a:latin typeface="Avenir Next LT Pro"/>
                <a:ea typeface="Calibri"/>
                <a:cs typeface="Calibri"/>
              </a:rPr>
              <a:t>absorb</a:t>
            </a:r>
            <a:r>
              <a:rPr lang="nl-NL" sz="1400">
                <a:latin typeface="Avenir Next LT Pro"/>
                <a:ea typeface="Calibri"/>
                <a:cs typeface="Calibri"/>
              </a:rPr>
              <a:t> </a:t>
            </a:r>
            <a:r>
              <a:rPr lang="nl-NL" sz="1400" err="1">
                <a:latin typeface="Avenir Next LT Pro"/>
                <a:ea typeface="Calibri"/>
                <a:cs typeface="Calibri"/>
              </a:rPr>
              <a:t>sunlight</a:t>
            </a:r>
            <a:r>
              <a:rPr lang="nl-NL" sz="1400">
                <a:latin typeface="Avenir Next LT Pro"/>
                <a:ea typeface="Calibri"/>
                <a:cs typeface="Calibri"/>
              </a:rPr>
              <a:t> </a:t>
            </a:r>
            <a:r>
              <a:rPr lang="nl-NL" sz="1400" err="1">
                <a:latin typeface="Avenir Next LT Pro"/>
                <a:ea typeface="Calibri"/>
                <a:cs typeface="Calibri"/>
              </a:rPr>
              <a:t>and</a:t>
            </a:r>
            <a:r>
              <a:rPr lang="nl-NL" sz="1400">
                <a:latin typeface="Avenir Next LT Pro"/>
                <a:ea typeface="Calibri"/>
                <a:cs typeface="Calibri"/>
              </a:rPr>
              <a:t> </a:t>
            </a:r>
            <a:r>
              <a:rPr lang="nl-NL" sz="1400" err="1">
                <a:latin typeface="Avenir Next LT Pro"/>
                <a:ea typeface="Calibri"/>
                <a:cs typeface="Calibri"/>
              </a:rPr>
              <a:t>reduce</a:t>
            </a:r>
            <a:r>
              <a:rPr lang="nl-NL" sz="1400">
                <a:latin typeface="Avenir Next LT Pro"/>
                <a:ea typeface="Calibri"/>
                <a:cs typeface="Calibri"/>
              </a:rPr>
              <a:t> heat </a:t>
            </a:r>
            <a:r>
              <a:rPr lang="nl-NL" sz="1400" err="1">
                <a:latin typeface="Avenir Next LT Pro"/>
                <a:ea typeface="Calibri"/>
                <a:cs typeface="Calibri"/>
              </a:rPr>
              <a:t>build</a:t>
            </a:r>
            <a:r>
              <a:rPr lang="nl-NL" sz="1400">
                <a:latin typeface="Avenir Next LT Pro"/>
                <a:ea typeface="Calibri"/>
                <a:cs typeface="Calibri"/>
              </a:rPr>
              <a:t>-up, </a:t>
            </a:r>
            <a:r>
              <a:rPr lang="nl-NL" sz="1400" err="1">
                <a:latin typeface="Avenir Next LT Pro"/>
                <a:ea typeface="Calibri"/>
                <a:cs typeface="Calibri"/>
              </a:rPr>
              <a:t>helping</a:t>
            </a:r>
            <a:r>
              <a:rPr lang="nl-NL" sz="1400">
                <a:latin typeface="Avenir Next LT Pro"/>
                <a:ea typeface="Calibri"/>
                <a:cs typeface="Calibri"/>
              </a:rPr>
              <a:t> </a:t>
            </a:r>
            <a:r>
              <a:rPr lang="nl-NL" sz="1400" err="1">
                <a:latin typeface="Avenir Next LT Pro"/>
                <a:ea typeface="Calibri"/>
                <a:cs typeface="Calibri"/>
              </a:rPr>
              <a:t>to</a:t>
            </a:r>
            <a:r>
              <a:rPr lang="nl-NL" sz="1400">
                <a:latin typeface="Avenir Next LT Pro"/>
                <a:ea typeface="Calibri"/>
                <a:cs typeface="Calibri"/>
              </a:rPr>
              <a:t> </a:t>
            </a:r>
            <a:r>
              <a:rPr lang="nl-NL" sz="1400" err="1">
                <a:latin typeface="Avenir Next LT Pro"/>
                <a:ea typeface="Calibri"/>
                <a:cs typeface="Calibri"/>
              </a:rPr>
              <a:t>maintain</a:t>
            </a:r>
            <a:r>
              <a:rPr lang="nl-NL" sz="1400">
                <a:latin typeface="Avenir Next LT Pro"/>
                <a:ea typeface="Calibri"/>
                <a:cs typeface="Calibri"/>
              </a:rPr>
              <a:t> a </a:t>
            </a:r>
            <a:r>
              <a:rPr lang="nl-NL" sz="1400" err="1">
                <a:latin typeface="Avenir Next LT Pro"/>
                <a:ea typeface="Calibri"/>
                <a:cs typeface="Calibri"/>
              </a:rPr>
              <a:t>pleasant</a:t>
            </a:r>
            <a:r>
              <a:rPr lang="nl-NL" sz="1400">
                <a:latin typeface="Avenir Next LT Pro"/>
                <a:ea typeface="Calibri"/>
                <a:cs typeface="Calibri"/>
              </a:rPr>
              <a:t> indoor </a:t>
            </a:r>
            <a:r>
              <a:rPr lang="nl-NL" sz="1400" err="1">
                <a:latin typeface="Avenir Next LT Pro"/>
                <a:ea typeface="Calibri"/>
                <a:cs typeface="Calibri"/>
              </a:rPr>
              <a:t>climate</a:t>
            </a:r>
            <a:r>
              <a:rPr lang="nl-NL" sz="1400">
                <a:latin typeface="Avenir Next LT Pro"/>
                <a:ea typeface="Calibri"/>
                <a:cs typeface="Calibri"/>
              </a:rPr>
              <a:t>.</a:t>
            </a:r>
            <a:endParaRPr lang="nl-NL" sz="1400">
              <a:latin typeface="Avenir Next LT Pro"/>
            </a:endParaRPr>
          </a:p>
          <a:p>
            <a:endParaRPr lang="nl-NL" sz="1400">
              <a:latin typeface="Avenir Next LT Pro"/>
              <a:ea typeface="Calibri"/>
              <a:cs typeface="Segoe UI"/>
            </a:endParaRPr>
          </a:p>
          <a:p>
            <a:endParaRPr lang="en-US">
              <a:latin typeface="Aptos"/>
              <a:cs typeface="Segoe UI"/>
            </a:endParaRPr>
          </a:p>
        </p:txBody>
      </p:sp>
    </p:spTree>
    <p:extLst>
      <p:ext uri="{BB962C8B-B14F-4D97-AF65-F5344CB8AC3E}">
        <p14:creationId xmlns:p14="http://schemas.microsoft.com/office/powerpoint/2010/main" val="831051044"/>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BFBF3-6BB9-4B5F-36DD-34ACEA893922}"/>
            </a:ext>
          </a:extLst>
        </p:cNvPr>
        <p:cNvGrpSpPr/>
        <p:nvPr/>
      </p:nvGrpSpPr>
      <p:grpSpPr>
        <a:xfrm>
          <a:off x="0" y="0"/>
          <a:ext cx="0" cy="0"/>
          <a:chOff x="0" y="0"/>
          <a:chExt cx="0" cy="0"/>
        </a:xfrm>
      </p:grpSpPr>
      <p:sp>
        <p:nvSpPr>
          <p:cNvPr id="3" name="Rechthoek 2">
            <a:extLst>
              <a:ext uri="{FF2B5EF4-FFF2-40B4-BE49-F238E27FC236}">
                <a16:creationId xmlns:a16="http://schemas.microsoft.com/office/drawing/2014/main" id="{3FB4F1E1-18CF-BD02-C7D4-CB0DB615EE68}"/>
              </a:ext>
            </a:extLst>
          </p:cNvPr>
          <p:cNvSpPr/>
          <p:nvPr/>
        </p:nvSpPr>
        <p:spPr>
          <a:xfrm>
            <a:off x="-1" y="-5917"/>
            <a:ext cx="12192001" cy="770021"/>
          </a:xfrm>
          <a:prstGeom prst="rect">
            <a:avLst/>
          </a:prstGeom>
          <a:solidFill>
            <a:srgbClr val="0F42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0F4231"/>
              </a:solidFill>
            </a:endParaRPr>
          </a:p>
        </p:txBody>
      </p:sp>
      <p:sp>
        <p:nvSpPr>
          <p:cNvPr id="6" name="Tekstvak 5">
            <a:extLst>
              <a:ext uri="{FF2B5EF4-FFF2-40B4-BE49-F238E27FC236}">
                <a16:creationId xmlns:a16="http://schemas.microsoft.com/office/drawing/2014/main" id="{F77DFBF9-1299-E8CA-C5E9-E41B83A50E1A}"/>
              </a:ext>
            </a:extLst>
          </p:cNvPr>
          <p:cNvSpPr txBox="1"/>
          <p:nvPr/>
        </p:nvSpPr>
        <p:spPr>
          <a:xfrm>
            <a:off x="0" y="114882"/>
            <a:ext cx="12192000" cy="538609"/>
          </a:xfrm>
          <a:prstGeom prst="rect">
            <a:avLst/>
          </a:prstGeom>
          <a:noFill/>
        </p:spPr>
        <p:txBody>
          <a:bodyPr wrap="square" lIns="91440" tIns="45720" rIns="91440" bIns="45720" rtlCol="0" anchor="t">
            <a:spAutoFit/>
          </a:bodyPr>
          <a:lstStyle/>
          <a:p>
            <a:pPr algn="ctr"/>
            <a:r>
              <a:rPr lang="nl-NL" sz="2900">
                <a:solidFill>
                  <a:schemeClr val="bg1"/>
                </a:solidFill>
                <a:latin typeface="Avenir Light"/>
              </a:rPr>
              <a:t>AUTUMN</a:t>
            </a:r>
            <a:endParaRPr lang="nl-NL"/>
          </a:p>
        </p:txBody>
      </p:sp>
      <p:sp>
        <p:nvSpPr>
          <p:cNvPr id="7" name="Tijdelijke aanduiding voor dianummer 6">
            <a:extLst>
              <a:ext uri="{FF2B5EF4-FFF2-40B4-BE49-F238E27FC236}">
                <a16:creationId xmlns:a16="http://schemas.microsoft.com/office/drawing/2014/main" id="{B5E0B4D8-46DB-C2F4-DF00-3577E8030816}"/>
              </a:ext>
            </a:extLst>
          </p:cNvPr>
          <p:cNvSpPr>
            <a:spLocks noGrp="1"/>
          </p:cNvSpPr>
          <p:nvPr>
            <p:ph type="sldNum" sz="quarter" idx="12"/>
          </p:nvPr>
        </p:nvSpPr>
        <p:spPr/>
        <p:txBody>
          <a:bodyPr/>
          <a:lstStyle/>
          <a:p>
            <a:fld id="{01B24F16-4C82-4446-AD93-148592051CFE}" type="slidenum">
              <a:rPr lang="nl-NL" smtClean="0"/>
              <a:t>7</a:t>
            </a:fld>
            <a:endParaRPr lang="nl-NL"/>
          </a:p>
        </p:txBody>
      </p:sp>
      <p:pic>
        <p:nvPicPr>
          <p:cNvPr id="5" name="Afbeelding 4">
            <a:extLst>
              <a:ext uri="{FF2B5EF4-FFF2-40B4-BE49-F238E27FC236}">
                <a16:creationId xmlns:a16="http://schemas.microsoft.com/office/drawing/2014/main" id="{A823168A-8761-379A-2952-E2DDAF045FE6}"/>
              </a:ext>
            </a:extLst>
          </p:cNvPr>
          <p:cNvPicPr>
            <a:picLocks noChangeAspect="1"/>
          </p:cNvPicPr>
          <p:nvPr/>
        </p:nvPicPr>
        <p:blipFill>
          <a:blip r:embed="rId3"/>
          <a:stretch>
            <a:fillRect/>
          </a:stretch>
        </p:blipFill>
        <p:spPr>
          <a:xfrm>
            <a:off x="5962650" y="6406109"/>
            <a:ext cx="266700" cy="266700"/>
          </a:xfrm>
          <a:prstGeom prst="rect">
            <a:avLst/>
          </a:prstGeom>
        </p:spPr>
      </p:pic>
      <p:pic>
        <p:nvPicPr>
          <p:cNvPr id="2" name="Afbeelding 1" descr="Afbeelding met boom, buitenshuis, struik, gebouw&#10;&#10;Door AI gegenereerde inhoud is mogelijk onjuist.">
            <a:extLst>
              <a:ext uri="{FF2B5EF4-FFF2-40B4-BE49-F238E27FC236}">
                <a16:creationId xmlns:a16="http://schemas.microsoft.com/office/drawing/2014/main" id="{8E70CD1A-F18D-EA7A-0585-4653AB2166A5}"/>
              </a:ext>
            </a:extLst>
          </p:cNvPr>
          <p:cNvPicPr>
            <a:picLocks noChangeAspect="1"/>
          </p:cNvPicPr>
          <p:nvPr/>
        </p:nvPicPr>
        <p:blipFill>
          <a:blip r:embed="rId4"/>
          <a:srcRect t="164" r="35487" b="-62"/>
          <a:stretch/>
        </p:blipFill>
        <p:spPr>
          <a:xfrm>
            <a:off x="3594" y="757646"/>
            <a:ext cx="5931514" cy="6104156"/>
          </a:xfrm>
          <a:prstGeom prst="rect">
            <a:avLst/>
          </a:prstGeom>
        </p:spPr>
      </p:pic>
      <p:sp>
        <p:nvSpPr>
          <p:cNvPr id="9" name="Tekstvak 8">
            <a:extLst>
              <a:ext uri="{FF2B5EF4-FFF2-40B4-BE49-F238E27FC236}">
                <a16:creationId xmlns:a16="http://schemas.microsoft.com/office/drawing/2014/main" id="{F4D68D95-E272-D005-4738-40723DAC9C0C}"/>
              </a:ext>
            </a:extLst>
          </p:cNvPr>
          <p:cNvSpPr txBox="1"/>
          <p:nvPr/>
        </p:nvSpPr>
        <p:spPr>
          <a:xfrm>
            <a:off x="6416634" y="904504"/>
            <a:ext cx="5771407"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FFFF"/>
                </a:solidFill>
                <a:highlight>
                  <a:srgbClr val="DE6912"/>
                </a:highlight>
                <a:latin typeface="Avenir Next LT Pro"/>
                <a:cs typeface="Segoe UI"/>
              </a:rPr>
              <a:t>WHAT IS THERE TO SEE IN AUTUMN</a:t>
            </a:r>
            <a:br>
              <a:rPr lang="en-US">
                <a:latin typeface="Avenir Next LT Pro"/>
                <a:cs typeface="Segoe UI"/>
              </a:rPr>
            </a:br>
            <a:endParaRPr lang="en-US">
              <a:solidFill>
                <a:srgbClr val="FFFFFF"/>
              </a:solidFill>
              <a:highlight>
                <a:srgbClr val="DE6912"/>
              </a:highlight>
              <a:latin typeface="Avenir Next LT Pro"/>
              <a:cs typeface="Segoe UI"/>
            </a:endParaRPr>
          </a:p>
          <a:p>
            <a:endParaRPr lang="en-US" sz="1400">
              <a:latin typeface="Avenir Next LT Pro"/>
              <a:cs typeface="Segoe UI"/>
            </a:endParaRPr>
          </a:p>
          <a:p>
            <a:r>
              <a:rPr lang="en-US" sz="1400" b="1">
                <a:latin typeface="Avenir Next LT Pro"/>
                <a:cs typeface="Segoe UI"/>
              </a:rPr>
              <a:t>Chaning </a:t>
            </a:r>
            <a:r>
              <a:rPr lang="en-US" sz="1400" b="1" err="1">
                <a:latin typeface="Avenir Next LT Pro"/>
                <a:cs typeface="Segoe UI"/>
              </a:rPr>
              <a:t>colours</a:t>
            </a:r>
            <a:br>
              <a:rPr lang="en-US" sz="1400" b="1">
                <a:latin typeface="Avenir Next LT Pro"/>
                <a:cs typeface="Segoe UI"/>
              </a:rPr>
            </a:br>
            <a:r>
              <a:rPr lang="nl-NL" sz="1400" err="1">
                <a:latin typeface="Avenir Next LT Pro"/>
                <a:ea typeface="Calibri"/>
                <a:cs typeface="Calibri"/>
              </a:rPr>
              <a:t>Plants</a:t>
            </a:r>
            <a:r>
              <a:rPr lang="nl-NL" sz="1400">
                <a:latin typeface="Avenir Next LT Pro"/>
                <a:ea typeface="Calibri"/>
                <a:cs typeface="Calibri"/>
              </a:rPr>
              <a:t> like Campanula </a:t>
            </a:r>
            <a:r>
              <a:rPr lang="nl-NL" sz="1400" err="1">
                <a:latin typeface="Avenir Next LT Pro"/>
                <a:ea typeface="Calibri"/>
                <a:cs typeface="Calibri"/>
              </a:rPr>
              <a:t>poscharskyana</a:t>
            </a:r>
            <a:r>
              <a:rPr lang="nl-NL" sz="1400">
                <a:latin typeface="Avenir Next LT Pro"/>
                <a:ea typeface="Calibri"/>
                <a:cs typeface="Calibri"/>
              </a:rPr>
              <a:t> Stella or </a:t>
            </a:r>
            <a:r>
              <a:rPr lang="nl-NL" sz="1400" err="1">
                <a:latin typeface="Avenir Next LT Pro"/>
                <a:ea typeface="Calibri"/>
                <a:cs typeface="Calibri"/>
              </a:rPr>
              <a:t>Lonicera</a:t>
            </a:r>
            <a:r>
              <a:rPr lang="nl-NL" sz="1400">
                <a:latin typeface="Avenir Next LT Pro"/>
                <a:ea typeface="Calibri"/>
                <a:cs typeface="Calibri"/>
              </a:rPr>
              <a:t> </a:t>
            </a:r>
            <a:r>
              <a:rPr lang="nl-NL" sz="1400" err="1">
                <a:latin typeface="Avenir Next LT Pro"/>
                <a:ea typeface="Calibri"/>
                <a:cs typeface="Calibri"/>
              </a:rPr>
              <a:t>nitida</a:t>
            </a:r>
            <a:r>
              <a:rPr lang="nl-NL" sz="1400">
                <a:latin typeface="Avenir Next LT Pro"/>
                <a:ea typeface="Calibri"/>
                <a:cs typeface="Calibri"/>
              </a:rPr>
              <a:t> </a:t>
            </a:r>
            <a:r>
              <a:rPr lang="nl-NL" sz="1400" err="1">
                <a:latin typeface="Avenir Next LT Pro"/>
                <a:ea typeface="Calibri"/>
                <a:cs typeface="Calibri"/>
              </a:rPr>
              <a:t>Maigrun</a:t>
            </a:r>
            <a:r>
              <a:rPr lang="nl-NL" sz="1400">
                <a:latin typeface="Avenir Next LT Pro"/>
                <a:ea typeface="Calibri"/>
                <a:cs typeface="Calibri"/>
              </a:rPr>
              <a:t> </a:t>
            </a:r>
            <a:r>
              <a:rPr lang="nl-NL" sz="1400" err="1">
                <a:latin typeface="Avenir Next LT Pro"/>
                <a:ea typeface="Calibri"/>
                <a:cs typeface="Calibri"/>
              </a:rPr>
              <a:t>remain</a:t>
            </a:r>
            <a:r>
              <a:rPr lang="nl-NL" sz="1400">
                <a:latin typeface="Avenir Next LT Pro"/>
                <a:ea typeface="Calibri"/>
                <a:cs typeface="Calibri"/>
              </a:rPr>
              <a:t> green, </a:t>
            </a:r>
            <a:r>
              <a:rPr lang="nl-NL" sz="1400" err="1">
                <a:latin typeface="Avenir Next LT Pro"/>
                <a:ea typeface="Calibri"/>
                <a:cs typeface="Calibri"/>
              </a:rPr>
              <a:t>while</a:t>
            </a:r>
            <a:r>
              <a:rPr lang="nl-NL" sz="1400">
                <a:latin typeface="Avenir Next LT Pro"/>
                <a:ea typeface="Calibri"/>
                <a:cs typeface="Calibri"/>
              </a:rPr>
              <a:t> </a:t>
            </a:r>
            <a:r>
              <a:rPr lang="nl-NL" sz="1400" err="1">
                <a:latin typeface="Avenir Next LT Pro"/>
                <a:ea typeface="Calibri"/>
                <a:cs typeface="Calibri"/>
              </a:rPr>
              <a:t>deciduous</a:t>
            </a:r>
            <a:r>
              <a:rPr lang="nl-NL" sz="1400">
                <a:latin typeface="Avenir Next LT Pro"/>
                <a:ea typeface="Calibri"/>
                <a:cs typeface="Calibri"/>
              </a:rPr>
              <a:t> species </a:t>
            </a:r>
            <a:r>
              <a:rPr lang="nl-NL" sz="1400" err="1">
                <a:latin typeface="Avenir Next LT Pro"/>
                <a:ea typeface="Calibri"/>
                <a:cs typeface="Calibri"/>
              </a:rPr>
              <a:t>temporarily</a:t>
            </a:r>
            <a:r>
              <a:rPr lang="nl-NL" sz="1400">
                <a:latin typeface="Avenir Next LT Pro"/>
                <a:ea typeface="Calibri"/>
                <a:cs typeface="Calibri"/>
              </a:rPr>
              <a:t> </a:t>
            </a:r>
            <a:r>
              <a:rPr lang="nl-NL" sz="1400" err="1">
                <a:latin typeface="Avenir Next LT Pro"/>
                <a:ea typeface="Calibri"/>
                <a:cs typeface="Calibri"/>
              </a:rPr>
              <a:t>retreat</a:t>
            </a:r>
            <a:r>
              <a:rPr lang="nl-NL" sz="1400">
                <a:latin typeface="Avenir Next LT Pro"/>
                <a:ea typeface="Calibri"/>
                <a:cs typeface="Calibri"/>
              </a:rPr>
              <a:t>.</a:t>
            </a:r>
            <a:br>
              <a:rPr lang="en-US">
                <a:cs typeface="Segoe UI"/>
              </a:rPr>
            </a:br>
            <a:endParaRPr lang="en-US">
              <a:cs typeface="Segoe UI"/>
            </a:endParaRPr>
          </a:p>
          <a:p>
            <a:r>
              <a:rPr lang="en-US" sz="1400" b="1">
                <a:latin typeface="Avenir Next LT Pro"/>
                <a:cs typeface="Segoe UI"/>
              </a:rPr>
              <a:t>Fruits and seeds</a:t>
            </a:r>
            <a:br>
              <a:rPr lang="en-US" sz="1400" b="1">
                <a:latin typeface="Avenir Next LT Pro"/>
                <a:cs typeface="Segoe UI"/>
              </a:rPr>
            </a:br>
            <a:r>
              <a:rPr lang="nl-NL" sz="1400" err="1">
                <a:latin typeface="Avenir Next LT Pro"/>
                <a:ea typeface="Calibri"/>
                <a:cs typeface="Calibri"/>
              </a:rPr>
              <a:t>Some</a:t>
            </a:r>
            <a:r>
              <a:rPr lang="nl-NL" sz="1400">
                <a:latin typeface="Avenir Next LT Pro"/>
                <a:ea typeface="Calibri"/>
                <a:cs typeface="Calibri"/>
              </a:rPr>
              <a:t> </a:t>
            </a:r>
            <a:r>
              <a:rPr lang="nl-NL" sz="1400" err="1">
                <a:latin typeface="Avenir Next LT Pro"/>
                <a:ea typeface="Calibri"/>
                <a:cs typeface="Calibri"/>
              </a:rPr>
              <a:t>plants</a:t>
            </a:r>
            <a:r>
              <a:rPr lang="nl-NL" sz="1400">
                <a:latin typeface="Avenir Next LT Pro"/>
                <a:ea typeface="Calibri"/>
                <a:cs typeface="Calibri"/>
              </a:rPr>
              <a:t> produce berries or </a:t>
            </a:r>
            <a:r>
              <a:rPr lang="nl-NL" sz="1400" err="1">
                <a:latin typeface="Avenir Next LT Pro"/>
                <a:ea typeface="Calibri"/>
                <a:cs typeface="Calibri"/>
              </a:rPr>
              <a:t>seeds</a:t>
            </a:r>
            <a:r>
              <a:rPr lang="nl-NL" sz="1400">
                <a:latin typeface="Avenir Next LT Pro"/>
                <a:ea typeface="Calibri"/>
                <a:cs typeface="Calibri"/>
              </a:rPr>
              <a:t>, </a:t>
            </a:r>
            <a:r>
              <a:rPr lang="nl-NL" sz="1400" err="1">
                <a:latin typeface="Avenir Next LT Pro"/>
                <a:ea typeface="Calibri"/>
                <a:cs typeface="Calibri"/>
              </a:rPr>
              <a:t>providing</a:t>
            </a:r>
            <a:r>
              <a:rPr lang="nl-NL" sz="1400">
                <a:latin typeface="Avenir Next LT Pro"/>
                <a:ea typeface="Calibri"/>
                <a:cs typeface="Calibri"/>
              </a:rPr>
              <a:t> food </a:t>
            </a:r>
            <a:r>
              <a:rPr lang="nl-NL" sz="1400" err="1">
                <a:latin typeface="Avenir Next LT Pro"/>
                <a:ea typeface="Calibri"/>
                <a:cs typeface="Calibri"/>
              </a:rPr>
              <a:t>for</a:t>
            </a:r>
            <a:r>
              <a:rPr lang="nl-NL" sz="1400">
                <a:latin typeface="Avenir Next LT Pro"/>
                <a:ea typeface="Calibri"/>
                <a:cs typeface="Calibri"/>
              </a:rPr>
              <a:t> </a:t>
            </a:r>
            <a:r>
              <a:rPr lang="nl-NL" sz="1400" err="1">
                <a:latin typeface="Avenir Next LT Pro"/>
                <a:ea typeface="Calibri"/>
                <a:cs typeface="Calibri"/>
              </a:rPr>
              <a:t>birds</a:t>
            </a:r>
            <a:r>
              <a:rPr lang="nl-NL" sz="1400">
                <a:latin typeface="Avenir Next LT Pro"/>
                <a:ea typeface="Calibri"/>
                <a:cs typeface="Calibri"/>
              </a:rPr>
              <a:t> </a:t>
            </a:r>
            <a:r>
              <a:rPr lang="nl-NL" sz="1400" err="1">
                <a:latin typeface="Avenir Next LT Pro"/>
                <a:ea typeface="Calibri"/>
                <a:cs typeface="Calibri"/>
              </a:rPr>
              <a:t>and</a:t>
            </a:r>
            <a:r>
              <a:rPr lang="nl-NL" sz="1400">
                <a:latin typeface="Avenir Next LT Pro"/>
                <a:ea typeface="Calibri"/>
                <a:cs typeface="Calibri"/>
              </a:rPr>
              <a:t> small </a:t>
            </a:r>
            <a:r>
              <a:rPr lang="nl-NL" sz="1400" err="1">
                <a:latin typeface="Avenir Next LT Pro"/>
                <a:ea typeface="Calibri"/>
                <a:cs typeface="Calibri"/>
              </a:rPr>
              <a:t>animals</a:t>
            </a:r>
            <a:r>
              <a:rPr lang="nl-NL" sz="1400">
                <a:latin typeface="Avenir Next LT Pro"/>
                <a:ea typeface="Calibri"/>
                <a:cs typeface="Calibri"/>
              </a:rPr>
              <a:t>.</a:t>
            </a:r>
            <a:endParaRPr lang="nl-NL" sz="1400">
              <a:latin typeface="Avenir Next LT Pro"/>
              <a:ea typeface="Calibri"/>
              <a:cs typeface="Segoe UI"/>
            </a:endParaRPr>
          </a:p>
          <a:p>
            <a:endParaRPr lang="nl-NL" sz="1400">
              <a:latin typeface="Aptos"/>
              <a:cs typeface="Segoe UI"/>
            </a:endParaRPr>
          </a:p>
          <a:p>
            <a:r>
              <a:rPr lang="en-US" sz="1400" b="1">
                <a:latin typeface="Avenir Next LT Pro"/>
                <a:cs typeface="Segoe UI"/>
              </a:rPr>
              <a:t>A dynamic appearance</a:t>
            </a:r>
            <a:br>
              <a:rPr lang="en-US" sz="1400" b="1">
                <a:latin typeface="Avenir Next LT Pro"/>
                <a:cs typeface="Segoe UI"/>
              </a:rPr>
            </a:br>
            <a:r>
              <a:rPr lang="nl-NL" sz="1400" err="1">
                <a:latin typeface="Avenir Next LT Pro"/>
                <a:ea typeface="Calibri"/>
                <a:cs typeface="Calibri"/>
              </a:rPr>
              <a:t>While</a:t>
            </a:r>
            <a:r>
              <a:rPr lang="nl-NL" sz="1400">
                <a:latin typeface="Avenir Next LT Pro"/>
                <a:ea typeface="Calibri"/>
                <a:cs typeface="Calibri"/>
              </a:rPr>
              <a:t> </a:t>
            </a:r>
            <a:r>
              <a:rPr lang="nl-NL" sz="1400" err="1">
                <a:latin typeface="Avenir Next LT Pro"/>
                <a:ea typeface="Calibri"/>
                <a:cs typeface="Calibri"/>
              </a:rPr>
              <a:t>some</a:t>
            </a:r>
            <a:r>
              <a:rPr lang="nl-NL" sz="1400">
                <a:latin typeface="Avenir Next LT Pro"/>
                <a:ea typeface="Calibri"/>
                <a:cs typeface="Calibri"/>
              </a:rPr>
              <a:t> </a:t>
            </a:r>
            <a:r>
              <a:rPr lang="nl-NL" sz="1400" err="1">
                <a:latin typeface="Avenir Next LT Pro"/>
                <a:ea typeface="Calibri"/>
                <a:cs typeface="Calibri"/>
              </a:rPr>
              <a:t>plants</a:t>
            </a:r>
            <a:r>
              <a:rPr lang="nl-NL" sz="1400">
                <a:latin typeface="Avenir Next LT Pro"/>
                <a:ea typeface="Calibri"/>
                <a:cs typeface="Calibri"/>
              </a:rPr>
              <a:t> </a:t>
            </a:r>
            <a:r>
              <a:rPr lang="nl-NL" sz="1400" err="1">
                <a:latin typeface="Avenir Next LT Pro"/>
                <a:ea typeface="Calibri"/>
                <a:cs typeface="Calibri"/>
              </a:rPr>
              <a:t>remain</a:t>
            </a:r>
            <a:r>
              <a:rPr lang="nl-NL" sz="1400">
                <a:latin typeface="Avenir Next LT Pro"/>
                <a:ea typeface="Calibri"/>
                <a:cs typeface="Calibri"/>
              </a:rPr>
              <a:t> green, </a:t>
            </a:r>
            <a:r>
              <a:rPr lang="nl-NL" sz="1400" err="1">
                <a:latin typeface="Avenir Next LT Pro"/>
                <a:ea typeface="Calibri"/>
                <a:cs typeface="Calibri"/>
              </a:rPr>
              <a:t>others</a:t>
            </a:r>
            <a:r>
              <a:rPr lang="nl-NL" sz="1400">
                <a:latin typeface="Avenir Next LT Pro"/>
                <a:ea typeface="Calibri"/>
                <a:cs typeface="Calibri"/>
              </a:rPr>
              <a:t> start </a:t>
            </a:r>
            <a:r>
              <a:rPr lang="nl-NL" sz="1400" err="1">
                <a:latin typeface="Avenir Next LT Pro"/>
                <a:ea typeface="Calibri"/>
                <a:cs typeface="Calibri"/>
              </a:rPr>
              <a:t>shedding</a:t>
            </a:r>
            <a:r>
              <a:rPr lang="nl-NL" sz="1400">
                <a:latin typeface="Avenir Next LT Pro"/>
                <a:ea typeface="Calibri"/>
                <a:cs typeface="Calibri"/>
              </a:rPr>
              <a:t> </a:t>
            </a:r>
            <a:r>
              <a:rPr lang="nl-NL" sz="1400" err="1">
                <a:latin typeface="Avenir Next LT Pro"/>
                <a:ea typeface="Calibri"/>
                <a:cs typeface="Calibri"/>
              </a:rPr>
              <a:t>their</a:t>
            </a:r>
            <a:r>
              <a:rPr lang="nl-NL" sz="1400">
                <a:latin typeface="Avenir Next LT Pro"/>
                <a:ea typeface="Calibri"/>
                <a:cs typeface="Calibri"/>
              </a:rPr>
              <a:t> </a:t>
            </a:r>
            <a:r>
              <a:rPr lang="nl-NL" sz="1400" err="1">
                <a:latin typeface="Avenir Next LT Pro"/>
                <a:ea typeface="Calibri"/>
                <a:cs typeface="Calibri"/>
              </a:rPr>
              <a:t>leaves</a:t>
            </a:r>
            <a:r>
              <a:rPr lang="nl-NL" sz="1400">
                <a:latin typeface="Avenir Next LT Pro"/>
                <a:ea typeface="Calibri"/>
                <a:cs typeface="Calibri"/>
              </a:rPr>
              <a:t>, </a:t>
            </a:r>
            <a:r>
              <a:rPr lang="nl-NL" sz="1400" err="1">
                <a:latin typeface="Avenir Next LT Pro"/>
                <a:ea typeface="Calibri"/>
                <a:cs typeface="Calibri"/>
              </a:rPr>
              <a:t>creating</a:t>
            </a:r>
            <a:r>
              <a:rPr lang="nl-NL" sz="1400">
                <a:latin typeface="Avenir Next LT Pro"/>
                <a:ea typeface="Calibri"/>
                <a:cs typeface="Calibri"/>
              </a:rPr>
              <a:t> a </a:t>
            </a:r>
            <a:r>
              <a:rPr lang="nl-NL" sz="1400" err="1">
                <a:latin typeface="Avenir Next LT Pro"/>
                <a:ea typeface="Calibri"/>
                <a:cs typeface="Calibri"/>
              </a:rPr>
              <a:t>dynamic</a:t>
            </a:r>
            <a:r>
              <a:rPr lang="nl-NL" sz="1400">
                <a:latin typeface="Avenir Next LT Pro"/>
                <a:ea typeface="Calibri"/>
                <a:cs typeface="Calibri"/>
              </a:rPr>
              <a:t> </a:t>
            </a:r>
            <a:r>
              <a:rPr lang="nl-NL" sz="1400" err="1">
                <a:latin typeface="Avenir Next LT Pro"/>
                <a:ea typeface="Calibri"/>
                <a:cs typeface="Calibri"/>
              </a:rPr>
              <a:t>visual</a:t>
            </a:r>
            <a:r>
              <a:rPr lang="nl-NL" sz="1400">
                <a:latin typeface="Avenir Next LT Pro"/>
                <a:ea typeface="Calibri"/>
                <a:cs typeface="Calibri"/>
              </a:rPr>
              <a:t>.</a:t>
            </a:r>
            <a:endParaRPr lang="en-US" sz="1400">
              <a:latin typeface="Avenir Next LT Pro"/>
              <a:ea typeface="Calibri"/>
              <a:cs typeface="Segoe UI"/>
            </a:endParaRPr>
          </a:p>
          <a:p>
            <a:endParaRPr lang="nl-NL" sz="1400">
              <a:latin typeface="Avenir Next LT Pro"/>
              <a:ea typeface="Calibri"/>
              <a:cs typeface="Segoe UI"/>
            </a:endParaRPr>
          </a:p>
          <a:p>
            <a:endParaRPr lang="en-US">
              <a:latin typeface="Aptos"/>
              <a:cs typeface="Segoe UI"/>
            </a:endParaRPr>
          </a:p>
        </p:txBody>
      </p:sp>
    </p:spTree>
    <p:extLst>
      <p:ext uri="{BB962C8B-B14F-4D97-AF65-F5344CB8AC3E}">
        <p14:creationId xmlns:p14="http://schemas.microsoft.com/office/powerpoint/2010/main" val="1813996902"/>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1FAEF-6D9A-3BE1-C980-386A9517936E}"/>
            </a:ext>
          </a:extLst>
        </p:cNvPr>
        <p:cNvGrpSpPr/>
        <p:nvPr/>
      </p:nvGrpSpPr>
      <p:grpSpPr>
        <a:xfrm>
          <a:off x="0" y="0"/>
          <a:ext cx="0" cy="0"/>
          <a:chOff x="0" y="0"/>
          <a:chExt cx="0" cy="0"/>
        </a:xfrm>
      </p:grpSpPr>
      <p:sp>
        <p:nvSpPr>
          <p:cNvPr id="3" name="Rechthoek 2">
            <a:extLst>
              <a:ext uri="{FF2B5EF4-FFF2-40B4-BE49-F238E27FC236}">
                <a16:creationId xmlns:a16="http://schemas.microsoft.com/office/drawing/2014/main" id="{ACF12DDA-9888-281E-524F-F6FAEFF3D02F}"/>
              </a:ext>
            </a:extLst>
          </p:cNvPr>
          <p:cNvSpPr/>
          <p:nvPr/>
        </p:nvSpPr>
        <p:spPr>
          <a:xfrm>
            <a:off x="-1" y="-5917"/>
            <a:ext cx="12192001" cy="770021"/>
          </a:xfrm>
          <a:prstGeom prst="rect">
            <a:avLst/>
          </a:prstGeom>
          <a:solidFill>
            <a:srgbClr val="0F42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0F4231"/>
              </a:solidFill>
            </a:endParaRPr>
          </a:p>
        </p:txBody>
      </p:sp>
      <p:sp>
        <p:nvSpPr>
          <p:cNvPr id="6" name="Tekstvak 5">
            <a:extLst>
              <a:ext uri="{FF2B5EF4-FFF2-40B4-BE49-F238E27FC236}">
                <a16:creationId xmlns:a16="http://schemas.microsoft.com/office/drawing/2014/main" id="{5159C55E-8FC3-A20A-1474-CE56300BA98F}"/>
              </a:ext>
            </a:extLst>
          </p:cNvPr>
          <p:cNvSpPr txBox="1"/>
          <p:nvPr/>
        </p:nvSpPr>
        <p:spPr>
          <a:xfrm>
            <a:off x="0" y="114882"/>
            <a:ext cx="12192000" cy="538609"/>
          </a:xfrm>
          <a:prstGeom prst="rect">
            <a:avLst/>
          </a:prstGeom>
          <a:noFill/>
        </p:spPr>
        <p:txBody>
          <a:bodyPr wrap="square" lIns="91440" tIns="45720" rIns="91440" bIns="45720" rtlCol="0" anchor="t">
            <a:spAutoFit/>
          </a:bodyPr>
          <a:lstStyle/>
          <a:p>
            <a:pPr algn="ctr"/>
            <a:r>
              <a:rPr lang="nl-NL" sz="2900">
                <a:solidFill>
                  <a:schemeClr val="bg1"/>
                </a:solidFill>
                <a:latin typeface="Avenir Light"/>
              </a:rPr>
              <a:t>BENEFITS OF SEASONAL CHANGE</a:t>
            </a:r>
            <a:endParaRPr lang="nl-NL">
              <a:solidFill>
                <a:schemeClr val="bg1"/>
              </a:solidFill>
            </a:endParaRPr>
          </a:p>
        </p:txBody>
      </p:sp>
      <p:sp>
        <p:nvSpPr>
          <p:cNvPr id="7" name="Tijdelijke aanduiding voor dianummer 6">
            <a:extLst>
              <a:ext uri="{FF2B5EF4-FFF2-40B4-BE49-F238E27FC236}">
                <a16:creationId xmlns:a16="http://schemas.microsoft.com/office/drawing/2014/main" id="{4ABEA672-F032-0462-DFE5-9B08082A027D}"/>
              </a:ext>
            </a:extLst>
          </p:cNvPr>
          <p:cNvSpPr>
            <a:spLocks noGrp="1"/>
          </p:cNvSpPr>
          <p:nvPr>
            <p:ph type="sldNum" sz="quarter" idx="12"/>
          </p:nvPr>
        </p:nvSpPr>
        <p:spPr/>
        <p:txBody>
          <a:bodyPr/>
          <a:lstStyle/>
          <a:p>
            <a:fld id="{01B24F16-4C82-4446-AD93-148592051CFE}" type="slidenum">
              <a:rPr lang="nl-NL" smtClean="0"/>
              <a:t>8</a:t>
            </a:fld>
            <a:endParaRPr lang="nl-NL"/>
          </a:p>
        </p:txBody>
      </p:sp>
      <p:pic>
        <p:nvPicPr>
          <p:cNvPr id="5" name="Afbeelding 4">
            <a:extLst>
              <a:ext uri="{FF2B5EF4-FFF2-40B4-BE49-F238E27FC236}">
                <a16:creationId xmlns:a16="http://schemas.microsoft.com/office/drawing/2014/main" id="{3A82C9CD-00A8-7BE3-7F1E-C25A0297930E}"/>
              </a:ext>
            </a:extLst>
          </p:cNvPr>
          <p:cNvPicPr>
            <a:picLocks noChangeAspect="1"/>
          </p:cNvPicPr>
          <p:nvPr/>
        </p:nvPicPr>
        <p:blipFill>
          <a:blip r:embed="rId3"/>
          <a:stretch>
            <a:fillRect/>
          </a:stretch>
        </p:blipFill>
        <p:spPr>
          <a:xfrm>
            <a:off x="5962650" y="6406109"/>
            <a:ext cx="266700" cy="266700"/>
          </a:xfrm>
          <a:prstGeom prst="rect">
            <a:avLst/>
          </a:prstGeom>
        </p:spPr>
      </p:pic>
      <p:sp>
        <p:nvSpPr>
          <p:cNvPr id="8" name="Tekstvak 33">
            <a:extLst>
              <a:ext uri="{FF2B5EF4-FFF2-40B4-BE49-F238E27FC236}">
                <a16:creationId xmlns:a16="http://schemas.microsoft.com/office/drawing/2014/main" id="{01A93AF1-87EF-9CFB-3978-F0BF8C8DE4E2}"/>
              </a:ext>
            </a:extLst>
          </p:cNvPr>
          <p:cNvSpPr txBox="1"/>
          <p:nvPr/>
        </p:nvSpPr>
        <p:spPr>
          <a:xfrm>
            <a:off x="905244" y="884489"/>
            <a:ext cx="11439298" cy="35394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rgbClr val="FFFFFF"/>
                </a:solidFill>
                <a:highlight>
                  <a:srgbClr val="DE6912"/>
                </a:highlight>
                <a:latin typeface="Avenir Next LT Pro"/>
              </a:rPr>
              <a:t>WHY A SEASONAL CHANGE AS BENEFITS</a:t>
            </a:r>
            <a:br>
              <a:rPr lang="en-US" dirty="0">
                <a:highlight>
                  <a:srgbClr val="DE6912"/>
                </a:highlight>
                <a:latin typeface="Avenir Next LT Pro"/>
              </a:rPr>
            </a:br>
            <a:r>
              <a:rPr lang="en-US" sz="1400" dirty="0">
                <a:latin typeface="Avenir Next LT Pro"/>
                <a:ea typeface="+mn-lt"/>
                <a:cs typeface="+mn-lt"/>
              </a:rPr>
              <a:t>A green facade’s seasonal transformation offers multiple advantages for both the plants and the environment.</a:t>
            </a:r>
            <a:endParaRPr lang="en-US" b="1" dirty="0">
              <a:latin typeface="Avenir Next LT Pro"/>
              <a:ea typeface="+mn-lt"/>
              <a:cs typeface="+mn-lt"/>
            </a:endParaRPr>
          </a:p>
          <a:p>
            <a:endParaRPr lang="en-US">
              <a:latin typeface="Aptos"/>
            </a:endParaRPr>
          </a:p>
          <a:p>
            <a:r>
              <a:rPr lang="en-US" b="1" dirty="0">
                <a:latin typeface="Avenir Next LT Pro"/>
              </a:rPr>
              <a:t>Stronger plants</a:t>
            </a:r>
            <a:endParaRPr lang="en-US"/>
          </a:p>
          <a:p>
            <a:r>
              <a:rPr lang="nl-NL" sz="1400" dirty="0">
                <a:latin typeface="Avenir Next LT Pro"/>
                <a:ea typeface="Calibri"/>
                <a:cs typeface="Calibri"/>
              </a:rPr>
              <a:t>Winter rest </a:t>
            </a:r>
            <a:r>
              <a:rPr lang="nl-NL" sz="1400" dirty="0" err="1">
                <a:latin typeface="Avenir Next LT Pro"/>
                <a:ea typeface="Calibri"/>
                <a:cs typeface="Calibri"/>
              </a:rPr>
              <a:t>helps</a:t>
            </a:r>
            <a:r>
              <a:rPr lang="nl-NL" sz="1400" dirty="0">
                <a:latin typeface="Avenir Next LT Pro"/>
                <a:ea typeface="Calibri"/>
                <a:cs typeface="Calibri"/>
              </a:rPr>
              <a:t> </a:t>
            </a:r>
            <a:r>
              <a:rPr lang="nl-NL" sz="1400" dirty="0" err="1">
                <a:latin typeface="Avenir Next LT Pro"/>
                <a:ea typeface="Calibri"/>
                <a:cs typeface="Calibri"/>
              </a:rPr>
              <a:t>plants</a:t>
            </a:r>
            <a:r>
              <a:rPr lang="nl-NL" sz="1400" dirty="0">
                <a:latin typeface="Avenir Next LT Pro"/>
                <a:ea typeface="Calibri"/>
                <a:cs typeface="Calibri"/>
              </a:rPr>
              <a:t> store energy, </a:t>
            </a:r>
            <a:r>
              <a:rPr lang="nl-NL" sz="1400" dirty="0" err="1">
                <a:latin typeface="Avenir Next LT Pro"/>
                <a:ea typeface="Calibri"/>
                <a:cs typeface="Calibri"/>
              </a:rPr>
              <a:t>leading</a:t>
            </a:r>
            <a:r>
              <a:rPr lang="nl-NL" sz="1400" dirty="0">
                <a:latin typeface="Avenir Next LT Pro"/>
                <a:ea typeface="Calibri"/>
                <a:cs typeface="Calibri"/>
              </a:rPr>
              <a:t> </a:t>
            </a:r>
            <a:r>
              <a:rPr lang="nl-NL" sz="1400" dirty="0" err="1">
                <a:latin typeface="Avenir Next LT Pro"/>
                <a:ea typeface="Calibri"/>
                <a:cs typeface="Calibri"/>
              </a:rPr>
              <a:t>to</a:t>
            </a:r>
            <a:r>
              <a:rPr lang="nl-NL" sz="1400" dirty="0">
                <a:latin typeface="Avenir Next LT Pro"/>
                <a:ea typeface="Calibri"/>
                <a:cs typeface="Calibri"/>
              </a:rPr>
              <a:t> </a:t>
            </a:r>
            <a:r>
              <a:rPr lang="nl-NL" sz="1400" dirty="0" err="1">
                <a:latin typeface="Avenir Next LT Pro"/>
                <a:ea typeface="Calibri"/>
                <a:cs typeface="Calibri"/>
              </a:rPr>
              <a:t>healthier</a:t>
            </a:r>
            <a:r>
              <a:rPr lang="nl-NL" sz="1400" dirty="0">
                <a:latin typeface="Avenir Next LT Pro"/>
                <a:ea typeface="Calibri"/>
                <a:cs typeface="Calibri"/>
              </a:rPr>
              <a:t> </a:t>
            </a:r>
            <a:r>
              <a:rPr lang="nl-NL" sz="1400" dirty="0" err="1">
                <a:latin typeface="Avenir Next LT Pro"/>
                <a:ea typeface="Calibri"/>
                <a:cs typeface="Calibri"/>
              </a:rPr>
              <a:t>and</a:t>
            </a:r>
            <a:r>
              <a:rPr lang="nl-NL" sz="1400" dirty="0">
                <a:latin typeface="Avenir Next LT Pro"/>
                <a:ea typeface="Calibri"/>
                <a:cs typeface="Calibri"/>
              </a:rPr>
              <a:t> more </a:t>
            </a:r>
            <a:r>
              <a:rPr lang="nl-NL" sz="1400" dirty="0" err="1">
                <a:latin typeface="Avenir Next LT Pro"/>
                <a:ea typeface="Calibri"/>
                <a:cs typeface="Calibri"/>
              </a:rPr>
              <a:t>resilient</a:t>
            </a:r>
            <a:r>
              <a:rPr lang="nl-NL" sz="1400" dirty="0">
                <a:latin typeface="Avenir Next LT Pro"/>
                <a:ea typeface="Calibri"/>
                <a:cs typeface="Calibri"/>
              </a:rPr>
              <a:t> </a:t>
            </a:r>
            <a:r>
              <a:rPr lang="nl-NL" sz="1400" dirty="0" err="1">
                <a:latin typeface="Avenir Next LT Pro"/>
                <a:ea typeface="Calibri"/>
                <a:cs typeface="Calibri"/>
              </a:rPr>
              <a:t>growth</a:t>
            </a:r>
            <a:r>
              <a:rPr lang="nl-NL" sz="1400" dirty="0">
                <a:latin typeface="Avenir Next LT Pro"/>
                <a:ea typeface="Calibri"/>
                <a:cs typeface="Calibri"/>
              </a:rPr>
              <a:t> in spring. </a:t>
            </a:r>
            <a:r>
              <a:rPr lang="nl-NL" sz="1400" dirty="0" err="1">
                <a:latin typeface="Avenir Next LT Pro"/>
                <a:ea typeface="Calibri"/>
                <a:cs typeface="Calibri"/>
              </a:rPr>
              <a:t>This</a:t>
            </a:r>
            <a:r>
              <a:rPr lang="nl-NL" sz="1400" dirty="0">
                <a:latin typeface="Avenir Next LT Pro"/>
                <a:ea typeface="Calibri"/>
                <a:cs typeface="Calibri"/>
              </a:rPr>
              <a:t> </a:t>
            </a:r>
            <a:r>
              <a:rPr lang="nl-NL" sz="1400" dirty="0" err="1">
                <a:latin typeface="Avenir Next LT Pro"/>
                <a:ea typeface="Calibri"/>
                <a:cs typeface="Calibri"/>
              </a:rPr>
              <a:t>dormancy</a:t>
            </a:r>
            <a:r>
              <a:rPr lang="nl-NL" sz="1400" dirty="0">
                <a:latin typeface="Avenir Next LT Pro"/>
                <a:ea typeface="Calibri"/>
                <a:cs typeface="Calibri"/>
              </a:rPr>
              <a:t> </a:t>
            </a:r>
            <a:r>
              <a:rPr lang="nl-NL" sz="1400" dirty="0" err="1">
                <a:latin typeface="Avenir Next LT Pro"/>
                <a:ea typeface="Calibri"/>
                <a:cs typeface="Calibri"/>
              </a:rPr>
              <a:t>period</a:t>
            </a:r>
            <a:r>
              <a:rPr lang="nl-NL" sz="1400" dirty="0">
                <a:latin typeface="Avenir Next LT Pro"/>
                <a:ea typeface="Calibri"/>
                <a:cs typeface="Calibri"/>
              </a:rPr>
              <a:t> </a:t>
            </a:r>
            <a:r>
              <a:rPr lang="nl-NL" sz="1400" dirty="0" err="1">
                <a:latin typeface="Avenir Next LT Pro"/>
                <a:ea typeface="Calibri"/>
                <a:cs typeface="Calibri"/>
              </a:rPr>
              <a:t>enables</a:t>
            </a:r>
            <a:r>
              <a:rPr lang="nl-NL" sz="1400" dirty="0">
                <a:latin typeface="Avenir Next LT Pro"/>
                <a:ea typeface="Calibri"/>
                <a:cs typeface="Calibri"/>
              </a:rPr>
              <a:t> </a:t>
            </a:r>
            <a:r>
              <a:rPr lang="nl-NL" sz="1400" dirty="0" err="1">
                <a:latin typeface="Avenir Next LT Pro"/>
                <a:ea typeface="Calibri"/>
                <a:cs typeface="Calibri"/>
              </a:rPr>
              <a:t>them</a:t>
            </a:r>
            <a:r>
              <a:rPr lang="nl-NL" sz="1400" dirty="0">
                <a:latin typeface="Avenir Next LT Pro"/>
                <a:ea typeface="Calibri"/>
                <a:cs typeface="Calibri"/>
              </a:rPr>
              <a:t> </a:t>
            </a:r>
            <a:r>
              <a:rPr lang="nl-NL" sz="1400" dirty="0" err="1">
                <a:latin typeface="Avenir Next LT Pro"/>
                <a:ea typeface="Calibri"/>
                <a:cs typeface="Calibri"/>
              </a:rPr>
              <a:t>to</a:t>
            </a:r>
            <a:r>
              <a:rPr lang="nl-NL" sz="1400" dirty="0">
                <a:latin typeface="Avenir Next LT Pro"/>
                <a:ea typeface="Calibri"/>
                <a:cs typeface="Calibri"/>
              </a:rPr>
              <a:t> </a:t>
            </a:r>
            <a:r>
              <a:rPr lang="nl-NL" sz="1400" dirty="0" err="1">
                <a:latin typeface="Avenir Next LT Pro"/>
                <a:ea typeface="Calibri"/>
                <a:cs typeface="Calibri"/>
              </a:rPr>
              <a:t>recover</a:t>
            </a:r>
            <a:r>
              <a:rPr lang="nl-NL" sz="1400" dirty="0">
                <a:latin typeface="Avenir Next LT Pro"/>
                <a:ea typeface="Calibri"/>
                <a:cs typeface="Calibri"/>
              </a:rPr>
              <a:t> </a:t>
            </a:r>
            <a:r>
              <a:rPr lang="nl-NL" sz="1400" dirty="0" err="1">
                <a:latin typeface="Avenir Next LT Pro"/>
                <a:ea typeface="Calibri"/>
                <a:cs typeface="Calibri"/>
              </a:rPr>
              <a:t>and</a:t>
            </a:r>
            <a:r>
              <a:rPr lang="nl-NL" sz="1400" dirty="0">
                <a:latin typeface="Avenir Next LT Pro"/>
                <a:ea typeface="Calibri"/>
                <a:cs typeface="Calibri"/>
              </a:rPr>
              <a:t> </a:t>
            </a:r>
            <a:r>
              <a:rPr lang="nl-NL" sz="1400" dirty="0" err="1">
                <a:latin typeface="Avenir Next LT Pro"/>
                <a:ea typeface="Calibri"/>
                <a:cs typeface="Calibri"/>
              </a:rPr>
              <a:t>build</a:t>
            </a:r>
            <a:r>
              <a:rPr lang="nl-NL" sz="1400" dirty="0">
                <a:latin typeface="Avenir Next LT Pro"/>
                <a:ea typeface="Calibri"/>
                <a:cs typeface="Calibri"/>
              </a:rPr>
              <a:t> up reserves. </a:t>
            </a:r>
            <a:r>
              <a:rPr lang="nl-NL" sz="1400" dirty="0" err="1">
                <a:latin typeface="Avenir Next LT Pro"/>
                <a:ea typeface="Calibri"/>
                <a:cs typeface="Calibri"/>
              </a:rPr>
              <a:t>Stronger</a:t>
            </a:r>
            <a:r>
              <a:rPr lang="nl-NL" sz="1400" dirty="0">
                <a:latin typeface="Avenir Next LT Pro"/>
                <a:ea typeface="Calibri"/>
                <a:cs typeface="Calibri"/>
              </a:rPr>
              <a:t> </a:t>
            </a:r>
            <a:r>
              <a:rPr lang="nl-NL" sz="1400" dirty="0" err="1">
                <a:latin typeface="Avenir Next LT Pro"/>
                <a:ea typeface="Calibri"/>
                <a:cs typeface="Calibri"/>
              </a:rPr>
              <a:t>plants</a:t>
            </a:r>
            <a:r>
              <a:rPr lang="nl-NL" sz="1400" dirty="0">
                <a:latin typeface="Avenir Next LT Pro"/>
                <a:ea typeface="Calibri"/>
                <a:cs typeface="Calibri"/>
              </a:rPr>
              <a:t> are </a:t>
            </a:r>
            <a:r>
              <a:rPr lang="nl-NL" sz="1400" dirty="0" err="1">
                <a:latin typeface="Avenir Next LT Pro"/>
                <a:ea typeface="Calibri"/>
                <a:cs typeface="Calibri"/>
              </a:rPr>
              <a:t>better</a:t>
            </a:r>
            <a:r>
              <a:rPr lang="nl-NL" sz="1400" dirty="0">
                <a:latin typeface="Avenir Next LT Pro"/>
                <a:ea typeface="Calibri"/>
                <a:cs typeface="Calibri"/>
              </a:rPr>
              <a:t> </a:t>
            </a:r>
            <a:r>
              <a:rPr lang="nl-NL" sz="1400" dirty="0" err="1">
                <a:latin typeface="Avenir Next LT Pro"/>
                <a:ea typeface="Calibri"/>
                <a:cs typeface="Calibri"/>
              </a:rPr>
              <a:t>equipped</a:t>
            </a:r>
            <a:r>
              <a:rPr lang="nl-NL" sz="1400" dirty="0">
                <a:latin typeface="Avenir Next LT Pro"/>
                <a:ea typeface="Calibri"/>
                <a:cs typeface="Calibri"/>
              </a:rPr>
              <a:t> </a:t>
            </a:r>
            <a:r>
              <a:rPr lang="nl-NL" sz="1400" dirty="0" err="1">
                <a:latin typeface="Avenir Next LT Pro"/>
                <a:ea typeface="Calibri"/>
                <a:cs typeface="Calibri"/>
              </a:rPr>
              <a:t>to</a:t>
            </a:r>
            <a:r>
              <a:rPr lang="nl-NL" sz="1400" dirty="0">
                <a:latin typeface="Avenir Next LT Pro"/>
                <a:ea typeface="Calibri"/>
                <a:cs typeface="Calibri"/>
              </a:rPr>
              <a:t> </a:t>
            </a:r>
            <a:r>
              <a:rPr lang="nl-NL" sz="1400" dirty="0" err="1">
                <a:latin typeface="Avenir Next LT Pro"/>
                <a:ea typeface="Calibri"/>
                <a:cs typeface="Calibri"/>
              </a:rPr>
              <a:t>withstand</a:t>
            </a:r>
            <a:r>
              <a:rPr lang="nl-NL" sz="1400" dirty="0">
                <a:latin typeface="Avenir Next LT Pro"/>
                <a:ea typeface="Calibri"/>
                <a:cs typeface="Calibri"/>
              </a:rPr>
              <a:t> stress </a:t>
            </a:r>
            <a:r>
              <a:rPr lang="nl-NL" sz="1400" dirty="0" err="1">
                <a:latin typeface="Avenir Next LT Pro"/>
                <a:ea typeface="Calibri"/>
                <a:cs typeface="Calibri"/>
              </a:rPr>
              <a:t>and</a:t>
            </a:r>
            <a:r>
              <a:rPr lang="nl-NL" sz="1400" dirty="0">
                <a:latin typeface="Avenir Next LT Pro"/>
                <a:ea typeface="Calibri"/>
                <a:cs typeface="Calibri"/>
              </a:rPr>
              <a:t> </a:t>
            </a:r>
            <a:r>
              <a:rPr lang="nl-NL" sz="1400" dirty="0" err="1">
                <a:latin typeface="Avenir Next LT Pro"/>
                <a:ea typeface="Calibri"/>
                <a:cs typeface="Calibri"/>
              </a:rPr>
              <a:t>adapt</a:t>
            </a:r>
            <a:r>
              <a:rPr lang="nl-NL" sz="1400" dirty="0">
                <a:latin typeface="Avenir Next LT Pro"/>
                <a:ea typeface="Calibri"/>
                <a:cs typeface="Calibri"/>
              </a:rPr>
              <a:t> </a:t>
            </a:r>
            <a:r>
              <a:rPr lang="nl-NL" sz="1400" dirty="0" err="1">
                <a:latin typeface="Avenir Next LT Pro"/>
                <a:ea typeface="Calibri"/>
                <a:cs typeface="Calibri"/>
              </a:rPr>
              <a:t>to</a:t>
            </a:r>
            <a:r>
              <a:rPr lang="nl-NL" sz="1400" dirty="0">
                <a:latin typeface="Avenir Next LT Pro"/>
                <a:ea typeface="Calibri"/>
                <a:cs typeface="Calibri"/>
              </a:rPr>
              <a:t> </a:t>
            </a:r>
            <a:r>
              <a:rPr lang="nl-NL" sz="1400" dirty="0" err="1">
                <a:latin typeface="Avenir Next LT Pro"/>
                <a:ea typeface="Calibri"/>
                <a:cs typeface="Calibri"/>
              </a:rPr>
              <a:t>changing</a:t>
            </a:r>
            <a:r>
              <a:rPr lang="nl-NL" sz="1400" dirty="0">
                <a:latin typeface="Avenir Next LT Pro"/>
                <a:ea typeface="Calibri"/>
                <a:cs typeface="Calibri"/>
              </a:rPr>
              <a:t> </a:t>
            </a:r>
            <a:r>
              <a:rPr lang="nl-NL" sz="1400" dirty="0" err="1">
                <a:latin typeface="Avenir Next LT Pro"/>
                <a:ea typeface="Calibri"/>
                <a:cs typeface="Calibri"/>
              </a:rPr>
              <a:t>conditions</a:t>
            </a:r>
            <a:r>
              <a:rPr lang="nl-NL" sz="1400" dirty="0">
                <a:latin typeface="Avenir Next LT Pro"/>
                <a:ea typeface="Calibri"/>
                <a:cs typeface="Calibri"/>
              </a:rPr>
              <a:t>.</a:t>
            </a:r>
            <a:endParaRPr lang="en-US" sz="1400">
              <a:latin typeface="Avenir Next LT Pro"/>
            </a:endParaRPr>
          </a:p>
          <a:p>
            <a:pPr marL="171450" indent="-171450">
              <a:buFont typeface="Arial,Sans-Serif"/>
              <a:buChar char="•"/>
            </a:pPr>
            <a:endParaRPr lang="en-US" sz="1200">
              <a:latin typeface="Avenir Next LT Pro"/>
              <a:ea typeface="Calibri"/>
              <a:cs typeface="Calibri"/>
            </a:endParaRPr>
          </a:p>
          <a:p>
            <a:r>
              <a:rPr lang="en-US" b="1" dirty="0">
                <a:latin typeface="Avenir Next LT Pro"/>
                <a:ea typeface="Calibri"/>
                <a:cs typeface="Calibri"/>
              </a:rPr>
              <a:t>Boost biodiversity</a:t>
            </a:r>
            <a:endParaRPr lang="en-US"/>
          </a:p>
          <a:p>
            <a:r>
              <a:rPr lang="nl-NL" sz="1400" dirty="0" err="1">
                <a:latin typeface="Avenir Next LT Pro"/>
                <a:ea typeface="+mn-lt"/>
                <a:cs typeface="+mn-lt"/>
              </a:rPr>
              <a:t>Birds</a:t>
            </a:r>
            <a:r>
              <a:rPr lang="nl-NL" sz="1400" dirty="0">
                <a:latin typeface="Avenir Next LT Pro"/>
                <a:ea typeface="+mn-lt"/>
                <a:cs typeface="+mn-lt"/>
              </a:rPr>
              <a:t> </a:t>
            </a:r>
            <a:r>
              <a:rPr lang="nl-NL" sz="1400" dirty="0" err="1">
                <a:latin typeface="Avenir Next LT Pro"/>
                <a:ea typeface="+mn-lt"/>
                <a:cs typeface="+mn-lt"/>
              </a:rPr>
              <a:t>and</a:t>
            </a:r>
            <a:r>
              <a:rPr lang="nl-NL" sz="1400" dirty="0">
                <a:latin typeface="Avenir Next LT Pro"/>
                <a:ea typeface="+mn-lt"/>
                <a:cs typeface="+mn-lt"/>
              </a:rPr>
              <a:t> </a:t>
            </a:r>
            <a:r>
              <a:rPr lang="nl-NL" sz="1400" dirty="0" err="1">
                <a:latin typeface="Avenir Next LT Pro"/>
                <a:ea typeface="+mn-lt"/>
                <a:cs typeface="+mn-lt"/>
              </a:rPr>
              <a:t>insects</a:t>
            </a:r>
            <a:r>
              <a:rPr lang="nl-NL" sz="1400" dirty="0">
                <a:latin typeface="Avenir Next LT Pro"/>
                <a:ea typeface="+mn-lt"/>
                <a:cs typeface="+mn-lt"/>
              </a:rPr>
              <a:t> </a:t>
            </a:r>
            <a:r>
              <a:rPr lang="nl-NL" sz="1400" dirty="0" err="1">
                <a:latin typeface="Avenir Next LT Pro"/>
                <a:ea typeface="+mn-lt"/>
                <a:cs typeface="+mn-lt"/>
              </a:rPr>
              <a:t>use</a:t>
            </a:r>
            <a:r>
              <a:rPr lang="nl-NL" sz="1400" dirty="0">
                <a:latin typeface="Avenir Next LT Pro"/>
                <a:ea typeface="+mn-lt"/>
                <a:cs typeface="+mn-lt"/>
              </a:rPr>
              <a:t> </a:t>
            </a:r>
            <a:r>
              <a:rPr lang="nl-NL" sz="1400" dirty="0" err="1">
                <a:latin typeface="Avenir Next LT Pro"/>
                <a:ea typeface="+mn-lt"/>
                <a:cs typeface="+mn-lt"/>
              </a:rPr>
              <a:t>the</a:t>
            </a:r>
            <a:r>
              <a:rPr lang="nl-NL" sz="1400" dirty="0">
                <a:latin typeface="Avenir Next LT Pro"/>
                <a:ea typeface="+mn-lt"/>
                <a:cs typeface="+mn-lt"/>
              </a:rPr>
              <a:t> green </a:t>
            </a:r>
            <a:r>
              <a:rPr lang="nl-NL" sz="1400" dirty="0" err="1">
                <a:latin typeface="Avenir Next LT Pro"/>
                <a:ea typeface="+mn-lt"/>
                <a:cs typeface="+mn-lt"/>
              </a:rPr>
              <a:t>facade</a:t>
            </a:r>
            <a:r>
              <a:rPr lang="nl-NL" sz="1400" dirty="0">
                <a:latin typeface="Avenir Next LT Pro"/>
                <a:ea typeface="+mn-lt"/>
                <a:cs typeface="+mn-lt"/>
              </a:rPr>
              <a:t> as shelter </a:t>
            </a:r>
            <a:r>
              <a:rPr lang="nl-NL" sz="1400" dirty="0" err="1">
                <a:latin typeface="Avenir Next LT Pro"/>
                <a:ea typeface="+mn-lt"/>
                <a:cs typeface="+mn-lt"/>
              </a:rPr>
              <a:t>during</a:t>
            </a:r>
            <a:r>
              <a:rPr lang="nl-NL" sz="1400" dirty="0">
                <a:latin typeface="Avenir Next LT Pro"/>
                <a:ea typeface="+mn-lt"/>
                <a:cs typeface="+mn-lt"/>
              </a:rPr>
              <a:t> </a:t>
            </a:r>
            <a:r>
              <a:rPr lang="nl-NL" sz="1400" dirty="0" err="1">
                <a:latin typeface="Avenir Next LT Pro"/>
                <a:ea typeface="+mn-lt"/>
                <a:cs typeface="+mn-lt"/>
              </a:rPr>
              <a:t>colder</a:t>
            </a:r>
            <a:r>
              <a:rPr lang="nl-NL" sz="1400" dirty="0">
                <a:latin typeface="Avenir Next LT Pro"/>
                <a:ea typeface="+mn-lt"/>
                <a:cs typeface="+mn-lt"/>
              </a:rPr>
              <a:t> </a:t>
            </a:r>
            <a:r>
              <a:rPr lang="nl-NL" sz="1400" dirty="0" err="1">
                <a:latin typeface="Avenir Next LT Pro"/>
                <a:ea typeface="+mn-lt"/>
                <a:cs typeface="+mn-lt"/>
              </a:rPr>
              <a:t>months</a:t>
            </a:r>
            <a:r>
              <a:rPr lang="nl-NL" sz="1400" dirty="0">
                <a:latin typeface="Avenir Next LT Pro"/>
                <a:ea typeface="+mn-lt"/>
                <a:cs typeface="+mn-lt"/>
              </a:rPr>
              <a:t>. </a:t>
            </a:r>
            <a:r>
              <a:rPr lang="nl-NL" sz="1400" dirty="0" err="1">
                <a:latin typeface="Avenir Next LT Pro"/>
                <a:ea typeface="+mn-lt"/>
                <a:cs typeface="+mn-lt"/>
              </a:rPr>
              <a:t>Insects</a:t>
            </a:r>
            <a:r>
              <a:rPr lang="nl-NL" sz="1400" dirty="0">
                <a:latin typeface="Avenir Next LT Pro"/>
                <a:ea typeface="+mn-lt"/>
                <a:cs typeface="+mn-lt"/>
              </a:rPr>
              <a:t> like </a:t>
            </a:r>
            <a:r>
              <a:rPr lang="nl-NL" sz="1400" dirty="0" err="1">
                <a:latin typeface="Avenir Next LT Pro"/>
                <a:ea typeface="+mn-lt"/>
                <a:cs typeface="+mn-lt"/>
              </a:rPr>
              <a:t>bees</a:t>
            </a:r>
            <a:r>
              <a:rPr lang="nl-NL" sz="1400" dirty="0">
                <a:latin typeface="Avenir Next LT Pro"/>
                <a:ea typeface="+mn-lt"/>
                <a:cs typeface="+mn-lt"/>
              </a:rPr>
              <a:t> </a:t>
            </a:r>
            <a:r>
              <a:rPr lang="nl-NL" sz="1400" dirty="0" err="1">
                <a:latin typeface="Avenir Next LT Pro"/>
                <a:ea typeface="+mn-lt"/>
                <a:cs typeface="+mn-lt"/>
              </a:rPr>
              <a:t>seek</a:t>
            </a:r>
            <a:r>
              <a:rPr lang="nl-NL" sz="1400" dirty="0">
                <a:latin typeface="Avenir Next LT Pro"/>
                <a:ea typeface="+mn-lt"/>
                <a:cs typeface="+mn-lt"/>
              </a:rPr>
              <a:t> refuge, </a:t>
            </a:r>
            <a:r>
              <a:rPr lang="nl-NL" sz="1400" dirty="0" err="1">
                <a:latin typeface="Avenir Next LT Pro"/>
                <a:ea typeface="+mn-lt"/>
                <a:cs typeface="+mn-lt"/>
              </a:rPr>
              <a:t>while</a:t>
            </a:r>
            <a:r>
              <a:rPr lang="nl-NL" sz="1400" dirty="0">
                <a:latin typeface="Avenir Next LT Pro"/>
                <a:ea typeface="+mn-lt"/>
                <a:cs typeface="+mn-lt"/>
              </a:rPr>
              <a:t> </a:t>
            </a:r>
            <a:r>
              <a:rPr lang="nl-NL" sz="1400" dirty="0" err="1">
                <a:latin typeface="Avenir Next LT Pro"/>
                <a:ea typeface="+mn-lt"/>
                <a:cs typeface="+mn-lt"/>
              </a:rPr>
              <a:t>the</a:t>
            </a:r>
            <a:r>
              <a:rPr lang="nl-NL" sz="1400" dirty="0">
                <a:latin typeface="Avenir Next LT Pro"/>
                <a:ea typeface="+mn-lt"/>
                <a:cs typeface="+mn-lt"/>
              </a:rPr>
              <a:t> </a:t>
            </a:r>
            <a:r>
              <a:rPr lang="nl-NL" sz="1400" dirty="0" err="1">
                <a:latin typeface="Avenir Next LT Pro"/>
                <a:ea typeface="+mn-lt"/>
                <a:cs typeface="+mn-lt"/>
              </a:rPr>
              <a:t>plants</a:t>
            </a:r>
            <a:r>
              <a:rPr lang="nl-NL" sz="1400" dirty="0">
                <a:latin typeface="Avenir Next LT Pro"/>
                <a:ea typeface="+mn-lt"/>
                <a:cs typeface="+mn-lt"/>
              </a:rPr>
              <a:t> </a:t>
            </a:r>
            <a:r>
              <a:rPr lang="nl-NL" sz="1400" dirty="0" err="1">
                <a:latin typeface="Avenir Next LT Pro"/>
                <a:ea typeface="+mn-lt"/>
                <a:cs typeface="+mn-lt"/>
              </a:rPr>
              <a:t>provide</a:t>
            </a:r>
            <a:r>
              <a:rPr lang="nl-NL" sz="1400" dirty="0">
                <a:latin typeface="Avenir Next LT Pro"/>
                <a:ea typeface="+mn-lt"/>
                <a:cs typeface="+mn-lt"/>
              </a:rPr>
              <a:t> </a:t>
            </a:r>
            <a:r>
              <a:rPr lang="nl-NL" sz="1400" dirty="0" err="1">
                <a:latin typeface="Avenir Next LT Pro"/>
                <a:ea typeface="+mn-lt"/>
                <a:cs typeface="+mn-lt"/>
              </a:rPr>
              <a:t>protection</a:t>
            </a:r>
            <a:r>
              <a:rPr lang="nl-NL" sz="1400" dirty="0">
                <a:latin typeface="Avenir Next LT Pro"/>
                <a:ea typeface="+mn-lt"/>
                <a:cs typeface="+mn-lt"/>
              </a:rPr>
              <a:t> </a:t>
            </a:r>
            <a:r>
              <a:rPr lang="nl-NL" sz="1400" dirty="0" err="1">
                <a:latin typeface="Avenir Next LT Pro"/>
                <a:ea typeface="+mn-lt"/>
                <a:cs typeface="+mn-lt"/>
              </a:rPr>
              <a:t>and</a:t>
            </a:r>
            <a:r>
              <a:rPr lang="nl-NL" sz="1400" dirty="0">
                <a:latin typeface="Avenir Next LT Pro"/>
                <a:ea typeface="+mn-lt"/>
                <a:cs typeface="+mn-lt"/>
              </a:rPr>
              <a:t> food sources </a:t>
            </a:r>
            <a:r>
              <a:rPr lang="nl-NL" sz="1400" dirty="0" err="1">
                <a:latin typeface="Avenir Next LT Pro"/>
                <a:ea typeface="+mn-lt"/>
                <a:cs typeface="+mn-lt"/>
              </a:rPr>
              <a:t>such</a:t>
            </a:r>
            <a:r>
              <a:rPr lang="nl-NL" sz="1400" dirty="0">
                <a:latin typeface="Avenir Next LT Pro"/>
                <a:ea typeface="+mn-lt"/>
                <a:cs typeface="+mn-lt"/>
              </a:rPr>
              <a:t> as </a:t>
            </a:r>
            <a:r>
              <a:rPr lang="nl-NL" sz="1400" dirty="0" err="1">
                <a:latin typeface="Avenir Next LT Pro"/>
                <a:ea typeface="+mn-lt"/>
                <a:cs typeface="+mn-lt"/>
              </a:rPr>
              <a:t>seeds</a:t>
            </a:r>
            <a:r>
              <a:rPr lang="nl-NL" sz="1400" dirty="0">
                <a:latin typeface="Avenir Next LT Pro"/>
                <a:ea typeface="+mn-lt"/>
                <a:cs typeface="+mn-lt"/>
              </a:rPr>
              <a:t> or berries </a:t>
            </a:r>
            <a:r>
              <a:rPr lang="nl-NL" sz="1400" dirty="0" err="1">
                <a:latin typeface="Avenir Next LT Pro"/>
                <a:ea typeface="+mn-lt"/>
                <a:cs typeface="+mn-lt"/>
              </a:rPr>
              <a:t>for</a:t>
            </a:r>
            <a:r>
              <a:rPr lang="nl-NL" sz="1400" dirty="0">
                <a:latin typeface="Avenir Next LT Pro"/>
                <a:ea typeface="+mn-lt"/>
                <a:cs typeface="+mn-lt"/>
              </a:rPr>
              <a:t> </a:t>
            </a:r>
            <a:r>
              <a:rPr lang="nl-NL" sz="1400" dirty="0" err="1">
                <a:latin typeface="Avenir Next LT Pro"/>
                <a:ea typeface="+mn-lt"/>
                <a:cs typeface="+mn-lt"/>
              </a:rPr>
              <a:t>various</a:t>
            </a:r>
            <a:r>
              <a:rPr lang="nl-NL" sz="1400" dirty="0">
                <a:latin typeface="Avenir Next LT Pro"/>
                <a:ea typeface="+mn-lt"/>
                <a:cs typeface="+mn-lt"/>
              </a:rPr>
              <a:t> species.</a:t>
            </a:r>
          </a:p>
          <a:p>
            <a:pPr marL="171450" indent="-171450">
              <a:buFont typeface="Arial,Sans-Serif"/>
              <a:buChar char="•"/>
            </a:pPr>
            <a:endParaRPr lang="en-US" sz="1200">
              <a:latin typeface="Avenir Next LT Pro"/>
              <a:ea typeface="Calibri"/>
              <a:cs typeface="Calibri"/>
            </a:endParaRPr>
          </a:p>
          <a:p>
            <a:r>
              <a:rPr lang="en-US" b="1" dirty="0">
                <a:latin typeface="Avenir Next LT Pro"/>
                <a:ea typeface="Calibri"/>
                <a:cs typeface="Calibri"/>
              </a:rPr>
              <a:t>Natural Growth Cycle</a:t>
            </a:r>
            <a:endParaRPr lang="en-US">
              <a:latin typeface="Avenir Next LT Pro"/>
              <a:ea typeface="Calibri"/>
              <a:cs typeface="Calibri"/>
            </a:endParaRPr>
          </a:p>
          <a:p>
            <a:r>
              <a:rPr lang="nl-NL" sz="1400" dirty="0">
                <a:latin typeface="Avenir Next LT Pro"/>
                <a:ea typeface="+mn-lt"/>
                <a:cs typeface="+mn-lt"/>
              </a:rPr>
              <a:t>The </a:t>
            </a:r>
            <a:r>
              <a:rPr lang="nl-NL" sz="1400" dirty="0" err="1">
                <a:latin typeface="Avenir Next LT Pro"/>
                <a:ea typeface="+mn-lt"/>
                <a:cs typeface="+mn-lt"/>
              </a:rPr>
              <a:t>seasonal</a:t>
            </a:r>
            <a:r>
              <a:rPr lang="nl-NL" sz="1400" dirty="0">
                <a:latin typeface="Avenir Next LT Pro"/>
                <a:ea typeface="+mn-lt"/>
                <a:cs typeface="+mn-lt"/>
              </a:rPr>
              <a:t> </a:t>
            </a:r>
            <a:r>
              <a:rPr lang="nl-NL" sz="1400" dirty="0" err="1">
                <a:latin typeface="Avenir Next LT Pro"/>
                <a:ea typeface="+mn-lt"/>
                <a:cs typeface="+mn-lt"/>
              </a:rPr>
              <a:t>rhythm</a:t>
            </a:r>
            <a:r>
              <a:rPr lang="nl-NL" sz="1400" dirty="0">
                <a:latin typeface="Avenir Next LT Pro"/>
                <a:ea typeface="+mn-lt"/>
                <a:cs typeface="+mn-lt"/>
              </a:rPr>
              <a:t> supports long-term plant health </a:t>
            </a:r>
            <a:r>
              <a:rPr lang="nl-NL" sz="1400" dirty="0" err="1">
                <a:latin typeface="Avenir Next LT Pro"/>
                <a:ea typeface="+mn-lt"/>
                <a:cs typeface="+mn-lt"/>
              </a:rPr>
              <a:t>and</a:t>
            </a:r>
            <a:r>
              <a:rPr lang="nl-NL" sz="1400" dirty="0">
                <a:latin typeface="Avenir Next LT Pro"/>
                <a:ea typeface="+mn-lt"/>
                <a:cs typeface="+mn-lt"/>
              </a:rPr>
              <a:t> </a:t>
            </a:r>
            <a:r>
              <a:rPr lang="nl-NL" sz="1400" dirty="0" err="1">
                <a:latin typeface="Avenir Next LT Pro"/>
                <a:ea typeface="+mn-lt"/>
                <a:cs typeface="+mn-lt"/>
              </a:rPr>
              <a:t>sustainability</a:t>
            </a:r>
            <a:r>
              <a:rPr lang="nl-NL" sz="1400" dirty="0">
                <a:latin typeface="Avenir Next LT Pro"/>
                <a:ea typeface="+mn-lt"/>
                <a:cs typeface="+mn-lt"/>
              </a:rPr>
              <a:t>. </a:t>
            </a:r>
            <a:r>
              <a:rPr lang="nl-NL" sz="1400" dirty="0" err="1">
                <a:latin typeface="Avenir Next LT Pro"/>
                <a:ea typeface="+mn-lt"/>
                <a:cs typeface="+mn-lt"/>
              </a:rPr>
              <a:t>This</a:t>
            </a:r>
            <a:r>
              <a:rPr lang="nl-NL" sz="1400" dirty="0">
                <a:latin typeface="Avenir Next LT Pro"/>
                <a:ea typeface="+mn-lt"/>
                <a:cs typeface="+mn-lt"/>
              </a:rPr>
              <a:t> </a:t>
            </a:r>
            <a:r>
              <a:rPr lang="nl-NL" sz="1400" dirty="0" err="1">
                <a:latin typeface="Avenir Next LT Pro"/>
                <a:ea typeface="+mn-lt"/>
                <a:cs typeface="+mn-lt"/>
              </a:rPr>
              <a:t>cycle</a:t>
            </a:r>
            <a:r>
              <a:rPr lang="nl-NL" sz="1400" dirty="0">
                <a:latin typeface="Avenir Next LT Pro"/>
                <a:ea typeface="+mn-lt"/>
                <a:cs typeface="+mn-lt"/>
              </a:rPr>
              <a:t> </a:t>
            </a:r>
            <a:r>
              <a:rPr lang="nl-NL" sz="1400" dirty="0" err="1">
                <a:latin typeface="Avenir Next LT Pro"/>
                <a:ea typeface="+mn-lt"/>
                <a:cs typeface="+mn-lt"/>
              </a:rPr>
              <a:t>allows</a:t>
            </a:r>
            <a:r>
              <a:rPr lang="nl-NL" sz="1400" dirty="0">
                <a:latin typeface="Avenir Next LT Pro"/>
                <a:ea typeface="+mn-lt"/>
                <a:cs typeface="+mn-lt"/>
              </a:rPr>
              <a:t> </a:t>
            </a:r>
            <a:r>
              <a:rPr lang="nl-NL" sz="1400" dirty="0" err="1">
                <a:latin typeface="Avenir Next LT Pro"/>
                <a:ea typeface="+mn-lt"/>
                <a:cs typeface="+mn-lt"/>
              </a:rPr>
              <a:t>plants</a:t>
            </a:r>
            <a:r>
              <a:rPr lang="nl-NL" sz="1400" dirty="0">
                <a:latin typeface="Avenir Next LT Pro"/>
                <a:ea typeface="+mn-lt"/>
                <a:cs typeface="+mn-lt"/>
              </a:rPr>
              <a:t> </a:t>
            </a:r>
            <a:r>
              <a:rPr lang="nl-NL" sz="1400" dirty="0" err="1">
                <a:latin typeface="Avenir Next LT Pro"/>
                <a:ea typeface="+mn-lt"/>
                <a:cs typeface="+mn-lt"/>
              </a:rPr>
              <a:t>to</a:t>
            </a:r>
            <a:r>
              <a:rPr lang="nl-NL" sz="1400" dirty="0">
                <a:latin typeface="Avenir Next LT Pro"/>
                <a:ea typeface="+mn-lt"/>
                <a:cs typeface="+mn-lt"/>
              </a:rPr>
              <a:t> </a:t>
            </a:r>
            <a:r>
              <a:rPr lang="nl-NL" sz="1400" dirty="0" err="1">
                <a:latin typeface="Avenir Next LT Pro"/>
                <a:ea typeface="+mn-lt"/>
                <a:cs typeface="+mn-lt"/>
              </a:rPr>
              <a:t>naturally</a:t>
            </a:r>
            <a:r>
              <a:rPr lang="nl-NL" sz="1400" dirty="0">
                <a:latin typeface="Avenir Next LT Pro"/>
                <a:ea typeface="+mn-lt"/>
                <a:cs typeface="+mn-lt"/>
              </a:rPr>
              <a:t> </a:t>
            </a:r>
            <a:r>
              <a:rPr lang="nl-NL" sz="1400" dirty="0" err="1">
                <a:latin typeface="Avenir Next LT Pro"/>
                <a:ea typeface="+mn-lt"/>
                <a:cs typeface="+mn-lt"/>
              </a:rPr>
              <a:t>prepare</a:t>
            </a:r>
            <a:r>
              <a:rPr lang="nl-NL" sz="1400" dirty="0">
                <a:latin typeface="Avenir Next LT Pro"/>
                <a:ea typeface="+mn-lt"/>
                <a:cs typeface="+mn-lt"/>
              </a:rPr>
              <a:t> </a:t>
            </a:r>
            <a:r>
              <a:rPr lang="nl-NL" sz="1400" dirty="0" err="1">
                <a:latin typeface="Avenir Next LT Pro"/>
                <a:ea typeface="+mn-lt"/>
                <a:cs typeface="+mn-lt"/>
              </a:rPr>
              <a:t>for</a:t>
            </a:r>
            <a:r>
              <a:rPr lang="nl-NL" sz="1400" dirty="0">
                <a:latin typeface="Avenir Next LT Pro"/>
                <a:ea typeface="+mn-lt"/>
                <a:cs typeface="+mn-lt"/>
              </a:rPr>
              <a:t> </a:t>
            </a:r>
            <a:r>
              <a:rPr lang="nl-NL" sz="1400" dirty="0" err="1">
                <a:latin typeface="Avenir Next LT Pro"/>
                <a:ea typeface="+mn-lt"/>
                <a:cs typeface="+mn-lt"/>
              </a:rPr>
              <a:t>each</a:t>
            </a:r>
            <a:r>
              <a:rPr lang="nl-NL" sz="1400" dirty="0">
                <a:latin typeface="Avenir Next LT Pro"/>
                <a:ea typeface="+mn-lt"/>
                <a:cs typeface="+mn-lt"/>
              </a:rPr>
              <a:t> </a:t>
            </a:r>
            <a:r>
              <a:rPr lang="nl-NL" sz="1400" dirty="0" err="1">
                <a:latin typeface="Avenir Next LT Pro"/>
                <a:ea typeface="+mn-lt"/>
                <a:cs typeface="+mn-lt"/>
              </a:rPr>
              <a:t>season</a:t>
            </a:r>
            <a:r>
              <a:rPr lang="nl-NL" sz="1400" dirty="0">
                <a:latin typeface="Avenir Next LT Pro"/>
                <a:ea typeface="+mn-lt"/>
                <a:cs typeface="+mn-lt"/>
              </a:rPr>
              <a:t>, </a:t>
            </a:r>
            <a:r>
              <a:rPr lang="nl-NL" sz="1400" dirty="0" err="1">
                <a:latin typeface="Avenir Next LT Pro"/>
                <a:ea typeface="+mn-lt"/>
                <a:cs typeface="+mn-lt"/>
              </a:rPr>
              <a:t>maintaining</a:t>
            </a:r>
            <a:r>
              <a:rPr lang="nl-NL" sz="1400" dirty="0">
                <a:latin typeface="Avenir Next LT Pro"/>
                <a:ea typeface="+mn-lt"/>
                <a:cs typeface="+mn-lt"/>
              </a:rPr>
              <a:t> </a:t>
            </a:r>
            <a:r>
              <a:rPr lang="nl-NL" sz="1400" dirty="0" err="1">
                <a:latin typeface="Avenir Next LT Pro"/>
                <a:ea typeface="+mn-lt"/>
                <a:cs typeface="+mn-lt"/>
              </a:rPr>
              <a:t>balanced</a:t>
            </a:r>
            <a:r>
              <a:rPr lang="nl-NL" sz="1400" dirty="0">
                <a:latin typeface="Avenir Next LT Pro"/>
                <a:ea typeface="+mn-lt"/>
                <a:cs typeface="+mn-lt"/>
              </a:rPr>
              <a:t> </a:t>
            </a:r>
            <a:r>
              <a:rPr lang="nl-NL" sz="1400" dirty="0" err="1">
                <a:latin typeface="Avenir Next LT Pro"/>
                <a:ea typeface="+mn-lt"/>
                <a:cs typeface="+mn-lt"/>
              </a:rPr>
              <a:t>growth</a:t>
            </a:r>
            <a:r>
              <a:rPr lang="nl-NL" sz="1400" dirty="0">
                <a:latin typeface="Avenir Next LT Pro"/>
                <a:ea typeface="+mn-lt"/>
                <a:cs typeface="+mn-lt"/>
              </a:rPr>
              <a:t> </a:t>
            </a:r>
            <a:r>
              <a:rPr lang="nl-NL" sz="1400" dirty="0" err="1">
                <a:latin typeface="Avenir Next LT Pro"/>
                <a:ea typeface="+mn-lt"/>
                <a:cs typeface="+mn-lt"/>
              </a:rPr>
              <a:t>and</a:t>
            </a:r>
            <a:r>
              <a:rPr lang="nl-NL" sz="1400" dirty="0">
                <a:latin typeface="Avenir Next LT Pro"/>
                <a:ea typeface="+mn-lt"/>
                <a:cs typeface="+mn-lt"/>
              </a:rPr>
              <a:t> </a:t>
            </a:r>
            <a:r>
              <a:rPr lang="nl-NL" sz="1400" dirty="0" err="1">
                <a:latin typeface="Avenir Next LT Pro"/>
                <a:ea typeface="+mn-lt"/>
                <a:cs typeface="+mn-lt"/>
              </a:rPr>
              <a:t>vitality</a:t>
            </a:r>
            <a:r>
              <a:rPr lang="nl-NL" sz="1400" dirty="0">
                <a:latin typeface="Avenir Next LT Pro"/>
                <a:ea typeface="+mn-lt"/>
                <a:cs typeface="+mn-lt"/>
              </a:rPr>
              <a:t>.</a:t>
            </a:r>
            <a:endParaRPr lang="en-US" sz="1400" err="1">
              <a:latin typeface="Avenir Next LT Pro"/>
              <a:ea typeface="+mn-lt"/>
              <a:cs typeface="+mn-lt"/>
            </a:endParaRPr>
          </a:p>
          <a:p>
            <a:pPr marL="171450" indent="-171450">
              <a:buFont typeface="Arial,Sans-Serif"/>
              <a:buChar char="•"/>
            </a:pPr>
            <a:endParaRPr lang="en-US" sz="1200">
              <a:latin typeface="Avenir Next LT Pro"/>
              <a:ea typeface="Calibri"/>
              <a:cs typeface="Calibri"/>
            </a:endParaRPr>
          </a:p>
        </p:txBody>
      </p:sp>
      <p:pic>
        <p:nvPicPr>
          <p:cNvPr id="9" name="Afbeelding 8" descr="Afbeelding met tekening, clipart, silhouet, creativiteit&#10;&#10;Door AI gegenereerde inhoud is mogelijk onjuist.">
            <a:extLst>
              <a:ext uri="{FF2B5EF4-FFF2-40B4-BE49-F238E27FC236}">
                <a16:creationId xmlns:a16="http://schemas.microsoft.com/office/drawing/2014/main" id="{79E799CA-4D13-2B29-9647-5270C7AF561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imgEffect>
                  </a14:imgLayer>
                </a14:imgProps>
              </a:ext>
            </a:extLst>
          </a:blip>
          <a:stretch>
            <a:fillRect/>
          </a:stretch>
        </p:blipFill>
        <p:spPr>
          <a:xfrm>
            <a:off x="102055" y="1618500"/>
            <a:ext cx="802822" cy="789215"/>
          </a:xfrm>
          <a:prstGeom prst="rect">
            <a:avLst/>
          </a:prstGeom>
        </p:spPr>
      </p:pic>
      <p:pic>
        <p:nvPicPr>
          <p:cNvPr id="10" name="Afbeelding 9" descr="Afbeelding met zwart, duisternis, schets&#10;&#10;Door AI gegenereerde inhoud is mogelijk onjuist.">
            <a:extLst>
              <a:ext uri="{FF2B5EF4-FFF2-40B4-BE49-F238E27FC236}">
                <a16:creationId xmlns:a16="http://schemas.microsoft.com/office/drawing/2014/main" id="{4B6C9195-4F28-96D1-2BCD-21C0A9DAD603}"/>
              </a:ext>
            </a:extLst>
          </p:cNvPr>
          <p:cNvPicPr>
            <a:picLocks noChangeAspect="1"/>
          </p:cNvPicPr>
          <p:nvPr/>
        </p:nvPicPr>
        <p:blipFill>
          <a:blip r:embed="rId6"/>
          <a:stretch>
            <a:fillRect/>
          </a:stretch>
        </p:blipFill>
        <p:spPr>
          <a:xfrm>
            <a:off x="88447" y="2516572"/>
            <a:ext cx="823233" cy="816429"/>
          </a:xfrm>
          <a:prstGeom prst="rect">
            <a:avLst/>
          </a:prstGeom>
        </p:spPr>
      </p:pic>
      <p:pic>
        <p:nvPicPr>
          <p:cNvPr id="11" name="Afbeelding 10" descr="Afbeelding met zwart, duisternis, zwart-wit&#10;&#10;Door AI gegenereerde inhoud is mogelijk onjuist.">
            <a:extLst>
              <a:ext uri="{FF2B5EF4-FFF2-40B4-BE49-F238E27FC236}">
                <a16:creationId xmlns:a16="http://schemas.microsoft.com/office/drawing/2014/main" id="{A4EE8BA9-CC13-2C1E-0545-CAD84811470E}"/>
              </a:ext>
            </a:extLst>
          </p:cNvPr>
          <p:cNvPicPr>
            <a:picLocks noChangeAspect="1"/>
          </p:cNvPicPr>
          <p:nvPr/>
        </p:nvPicPr>
        <p:blipFill>
          <a:blip r:embed="rId7"/>
          <a:stretch>
            <a:fillRect/>
          </a:stretch>
        </p:blipFill>
        <p:spPr>
          <a:xfrm>
            <a:off x="88446" y="3332999"/>
            <a:ext cx="830036" cy="755197"/>
          </a:xfrm>
          <a:prstGeom prst="rect">
            <a:avLst/>
          </a:prstGeom>
        </p:spPr>
      </p:pic>
      <p:pic>
        <p:nvPicPr>
          <p:cNvPr id="13" name="Afbeelding 12" descr="Afbeelding met buitenshuis, hemel, plant, gebouw&#10;&#10;Door AI gegenereerde inhoud is mogelijk onjuist.">
            <a:extLst>
              <a:ext uri="{FF2B5EF4-FFF2-40B4-BE49-F238E27FC236}">
                <a16:creationId xmlns:a16="http://schemas.microsoft.com/office/drawing/2014/main" id="{B546BD32-CDC4-8221-81A1-E99970B989C2}"/>
              </a:ext>
            </a:extLst>
          </p:cNvPr>
          <p:cNvPicPr>
            <a:picLocks noChangeAspect="1"/>
          </p:cNvPicPr>
          <p:nvPr/>
        </p:nvPicPr>
        <p:blipFill>
          <a:blip r:embed="rId8"/>
          <a:srcRect l="363" t="50234" r="-56" b="-1095"/>
          <a:stretch/>
        </p:blipFill>
        <p:spPr>
          <a:xfrm>
            <a:off x="-3401" y="4481807"/>
            <a:ext cx="12324660" cy="1880702"/>
          </a:xfrm>
          <a:prstGeom prst="rect">
            <a:avLst/>
          </a:prstGeom>
        </p:spPr>
      </p:pic>
    </p:spTree>
    <p:extLst>
      <p:ext uri="{BB962C8B-B14F-4D97-AF65-F5344CB8AC3E}">
        <p14:creationId xmlns:p14="http://schemas.microsoft.com/office/powerpoint/2010/main" val="2783766354"/>
      </p:ext>
    </p:extLst>
  </p:cSld>
  <p:clrMapOvr>
    <a:masterClrMapping/>
  </p:clrMapOvr>
  <p:transition spd="slow">
    <p:push dir="u"/>
  </p:transition>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Kantoor">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03501B6B27C4409EC3C644D75E1D23" ma:contentTypeVersion="15" ma:contentTypeDescription="Een nieuw document maken." ma:contentTypeScope="" ma:versionID="bb6783a87affcb3ce45ab5f645f9dfbd">
  <xsd:schema xmlns:xsd="http://www.w3.org/2001/XMLSchema" xmlns:xs="http://www.w3.org/2001/XMLSchema" xmlns:p="http://schemas.microsoft.com/office/2006/metadata/properties" xmlns:ns2="8f15518b-1c3e-49e7-8fd7-7f92351e90d9" xmlns:ns3="0d1d4ff7-5a0b-45dd-b672-1ac32798c6d6" xmlns:ns4="6af52f91-56e7-4764-ace1-9cdfeffab8ce" targetNamespace="http://schemas.microsoft.com/office/2006/metadata/properties" ma:root="true" ma:fieldsID="9983f8fd27c383dbb0236a190aae21e7" ns2:_="" ns3:_="" ns4:_="">
    <xsd:import namespace="8f15518b-1c3e-49e7-8fd7-7f92351e90d9"/>
    <xsd:import namespace="0d1d4ff7-5a0b-45dd-b672-1ac32798c6d6"/>
    <xsd:import namespace="6af52f91-56e7-4764-ace1-9cdfeffab8ce"/>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ServiceOCR" minOccurs="0"/>
                <xsd:element ref="ns2:MediaLengthInSeconds" minOccurs="0"/>
                <xsd:element ref="ns2:MediaServiceLocation" minOccurs="0"/>
                <xsd:element ref="ns4:SharedWithUsers" minOccurs="0"/>
                <xsd:element ref="ns4: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f15518b-1c3e-49e7-8fd7-7f92351e90d9"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Afbeeldingtags" ma:readOnly="false" ma:fieldId="{5cf76f15-5ced-4ddc-b409-7134ff3c332f}" ma:taxonomyMulti="true" ma:sspId="b4c509ea-3508-4235-8086-2235a0da346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d1d4ff7-5a0b-45dd-b672-1ac32798c6d6"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b18a4929-064f-4fea-9017-57e4c52db294}" ma:internalName="TaxCatchAll" ma:showField="CatchAllData" ma:web="0d1d4ff7-5a0b-45dd-b672-1ac32798c6d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6af52f91-56e7-4764-ace1-9cdfeffab8ce" elementFormDefault="qualified">
    <xsd:import namespace="http://schemas.microsoft.com/office/2006/documentManagement/types"/>
    <xsd:import namespace="http://schemas.microsoft.com/office/infopath/2007/PartnerControls"/>
    <xsd:element name="SharedWithUsers" ma:index="20"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f15518b-1c3e-49e7-8fd7-7f92351e90d9">
      <Terms xmlns="http://schemas.microsoft.com/office/infopath/2007/PartnerControls"/>
    </lcf76f155ced4ddcb4097134ff3c332f>
    <TaxCatchAll xmlns="0d1d4ff7-5a0b-45dd-b672-1ac32798c6d6" xsi:nil="true"/>
  </documentManagement>
</p:properties>
</file>

<file path=customXml/itemProps1.xml><?xml version="1.0" encoding="utf-8"?>
<ds:datastoreItem xmlns:ds="http://schemas.openxmlformats.org/officeDocument/2006/customXml" ds:itemID="{6A23914B-F06C-4FF8-8DCE-541E83E9B6BB}">
  <ds:schemaRefs>
    <ds:schemaRef ds:uri="0d1d4ff7-5a0b-45dd-b672-1ac32798c6d6"/>
    <ds:schemaRef ds:uri="6af52f91-56e7-4764-ace1-9cdfeffab8ce"/>
    <ds:schemaRef ds:uri="8f15518b-1c3e-49e7-8fd7-7f92351e90d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579F1A1-1E9D-49BC-88F7-09DD9C9270B4}">
  <ds:schemaRefs>
    <ds:schemaRef ds:uri="http://schemas.microsoft.com/sharepoint/v3/contenttype/forms"/>
  </ds:schemaRefs>
</ds:datastoreItem>
</file>

<file path=customXml/itemProps3.xml><?xml version="1.0" encoding="utf-8"?>
<ds:datastoreItem xmlns:ds="http://schemas.openxmlformats.org/officeDocument/2006/customXml" ds:itemID="{BC103952-291A-4581-A04C-65A902C69896}">
  <ds:schemaRefs>
    <ds:schemaRef ds:uri="0d1d4ff7-5a0b-45dd-b672-1ac32798c6d6"/>
    <ds:schemaRef ds:uri="8f15518b-1c3e-49e7-8fd7-7f92351e90d9"/>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Breedbeeld</PresentationFormat>
  <Slides>8</Slides>
  <Notes>8</Notes>
  <HiddenSlides>0</HiddenSlides>
  <ScaleCrop>false</ScaleCrop>
  <HeadingPairs>
    <vt:vector size="4" baseType="variant">
      <vt:variant>
        <vt:lpstr>Thema</vt:lpstr>
      </vt:variant>
      <vt:variant>
        <vt:i4>1</vt:i4>
      </vt:variant>
      <vt:variant>
        <vt:lpstr>Diatitels</vt:lpstr>
      </vt:variant>
      <vt:variant>
        <vt:i4>8</vt:i4>
      </vt:variant>
    </vt:vector>
  </HeadingPairs>
  <TitlesOfParts>
    <vt:vector size="9" baseType="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9</cp:revision>
  <dcterms:created xsi:type="dcterms:W3CDTF">2025-02-25T14:07:00Z</dcterms:created>
  <dcterms:modified xsi:type="dcterms:W3CDTF">2025-02-26T10:51:45Z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0x010100C603501B6B27C4409EC3C644D75E1D23</vt:lpwstr>
  </property>
  <property fmtid="{D5CDD505-2E9C-101B-9397-08002B2CF9AE}" pid="3" name="MediaServiceImageTags">
    <vt:lpwstr/>
  </property>
</Properties>
</file>